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256" r:id="rId2"/>
    <p:sldId id="285" r:id="rId3"/>
    <p:sldId id="278" r:id="rId4"/>
    <p:sldId id="257" r:id="rId5"/>
    <p:sldId id="272" r:id="rId6"/>
    <p:sldId id="271" r:id="rId7"/>
    <p:sldId id="268" r:id="rId8"/>
    <p:sldId id="259" r:id="rId9"/>
    <p:sldId id="260" r:id="rId10"/>
    <p:sldId id="287" r:id="rId11"/>
    <p:sldId id="265" r:id="rId12"/>
    <p:sldId id="276" r:id="rId13"/>
    <p:sldId id="277" r:id="rId14"/>
    <p:sldId id="275" r:id="rId15"/>
    <p:sldId id="274" r:id="rId16"/>
    <p:sldId id="273" r:id="rId17"/>
    <p:sldId id="281" r:id="rId18"/>
    <p:sldId id="266" r:id="rId19"/>
    <p:sldId id="264" r:id="rId20"/>
    <p:sldId id="282" r:id="rId21"/>
    <p:sldId id="262" r:id="rId22"/>
    <p:sldId id="261" r:id="rId23"/>
    <p:sldId id="263" r:id="rId24"/>
    <p:sldId id="284" r:id="rId25"/>
    <p:sldId id="279" r:id="rId26"/>
    <p:sldId id="280" r:id="rId27"/>
    <p:sldId id="286"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7" d="100"/>
          <a:sy n="77" d="100"/>
        </p:scale>
        <p:origin x="-140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DD2576A-A835-CB41-8118-3AAB6C41B49B}" type="datetimeFigureOut">
              <a:rPr lang="en-US" smtClean="0"/>
              <a:t>1/11/18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DE0B164-87BF-3E44-A474-459B2C6A8DB4}" type="slidenum">
              <a:rPr lang="en-US" smtClean="0"/>
              <a:t>‹#›</a:t>
            </a:fld>
            <a:endParaRPr lang="en-US"/>
          </a:p>
        </p:txBody>
      </p:sp>
    </p:spTree>
    <p:extLst>
      <p:ext uri="{BB962C8B-B14F-4D97-AF65-F5344CB8AC3E}">
        <p14:creationId xmlns:p14="http://schemas.microsoft.com/office/powerpoint/2010/main" val="29076633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7BB7DE-F9B0-1E4A-8140-123A4A958DF1}" type="datetimeFigureOut">
              <a:rPr lang="en-US" smtClean="0"/>
              <a:t>1/11/18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BFAC68-3C09-F04B-940E-814A2099C9D3}" type="slidenum">
              <a:rPr lang="en-US" smtClean="0"/>
              <a:t>‹#›</a:t>
            </a:fld>
            <a:endParaRPr lang="en-US"/>
          </a:p>
        </p:txBody>
      </p:sp>
    </p:spTree>
    <p:extLst>
      <p:ext uri="{BB962C8B-B14F-4D97-AF65-F5344CB8AC3E}">
        <p14:creationId xmlns:p14="http://schemas.microsoft.com/office/powerpoint/2010/main" val="285991246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8550" y="665163"/>
            <a:ext cx="4625975" cy="3470275"/>
          </a:xfrm>
        </p:spPr>
      </p:sp>
      <p:sp>
        <p:nvSpPr>
          <p:cNvPr id="3" name="Notes Placeholder 2"/>
          <p:cNvSpPr>
            <a:spLocks noGrp="1"/>
          </p:cNvSpPr>
          <p:nvPr>
            <p:ph type="body" idx="1"/>
          </p:nvPr>
        </p:nvSpPr>
        <p:spPr/>
        <p:txBody>
          <a:bodyPr/>
          <a:lstStyle/>
          <a:p>
            <a:r>
              <a:rPr lang="en-US" dirty="0" smtClean="0"/>
              <a:t>This</a:t>
            </a:r>
            <a:r>
              <a:rPr lang="en-US" baseline="0" dirty="0" smtClean="0"/>
              <a:t> table shows the total number of records the team has evaluated for relevance to specific research questions. PICO stands for Population, Intervention, Comparison, and Outcomes. </a:t>
            </a:r>
            <a:endParaRPr lang="en-US" dirty="0"/>
          </a:p>
        </p:txBody>
      </p:sp>
      <p:sp>
        <p:nvSpPr>
          <p:cNvPr id="4" name="Slide Number Placeholder 3"/>
          <p:cNvSpPr>
            <a:spLocks noGrp="1"/>
          </p:cNvSpPr>
          <p:nvPr>
            <p:ph type="sldNum" sz="quarter" idx="10"/>
          </p:nvPr>
        </p:nvSpPr>
        <p:spPr/>
        <p:txBody>
          <a:bodyPr/>
          <a:lstStyle/>
          <a:p>
            <a:pPr>
              <a:defRPr/>
            </a:pPr>
            <a:fld id="{F34BD267-81F0-4E42-94A0-AF473474CA2D}" type="slidenum">
              <a:rPr lang="en-US" smtClean="0"/>
              <a:pPr>
                <a:defRPr/>
              </a:pPr>
              <a:t>8</a:t>
            </a:fld>
            <a:endParaRPr lang="en-US"/>
          </a:p>
        </p:txBody>
      </p:sp>
    </p:spTree>
    <p:extLst>
      <p:ext uri="{BB962C8B-B14F-4D97-AF65-F5344CB8AC3E}">
        <p14:creationId xmlns:p14="http://schemas.microsoft.com/office/powerpoint/2010/main" val="3234228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Subcontract with Institutes for Behavior Resources, Inc. in Baltimore, MD</a:t>
            </a:r>
          </a:p>
          <a:p>
            <a:endParaRPr lang="en-US" dirty="0"/>
          </a:p>
        </p:txBody>
      </p:sp>
      <p:sp>
        <p:nvSpPr>
          <p:cNvPr id="4" name="Slide Number Placeholder 3"/>
          <p:cNvSpPr>
            <a:spLocks noGrp="1"/>
          </p:cNvSpPr>
          <p:nvPr>
            <p:ph type="sldNum" sz="quarter" idx="10"/>
          </p:nvPr>
        </p:nvSpPr>
        <p:spPr/>
        <p:txBody>
          <a:bodyPr/>
          <a:lstStyle/>
          <a:p>
            <a:fld id="{0DBFAC68-3C09-F04B-940E-814A2099C9D3}" type="slidenum">
              <a:rPr lang="en-US" smtClean="0"/>
              <a:t>24</a:t>
            </a:fld>
            <a:endParaRPr lang="en-US"/>
          </a:p>
        </p:txBody>
      </p:sp>
    </p:spTree>
    <p:extLst>
      <p:ext uri="{BB962C8B-B14F-4D97-AF65-F5344CB8AC3E}">
        <p14:creationId xmlns:p14="http://schemas.microsoft.com/office/powerpoint/2010/main" val="2281726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8550" y="665163"/>
            <a:ext cx="4625975" cy="3470275"/>
          </a:xfrm>
        </p:spPr>
      </p:sp>
      <p:sp>
        <p:nvSpPr>
          <p:cNvPr id="3" name="Notes Placeholder 2"/>
          <p:cNvSpPr>
            <a:spLocks noGrp="1"/>
          </p:cNvSpPr>
          <p:nvPr>
            <p:ph type="body" idx="1"/>
          </p:nvPr>
        </p:nvSpPr>
        <p:spPr/>
        <p:txBody>
          <a:bodyPr/>
          <a:lstStyle/>
          <a:p>
            <a:r>
              <a:rPr lang="en-US" dirty="0" smtClean="0"/>
              <a:t>Our expert panel – again made</a:t>
            </a:r>
            <a:r>
              <a:rPr lang="en-US" baseline="0" dirty="0" smtClean="0"/>
              <a:t> up of diverse individuals with expertise and experience in the EMS, emergency medicine, sleep and fatigue disciplines. As prescribed by the IOM, we include consumer representatives and field personnel.</a:t>
            </a:r>
            <a:endParaRPr lang="en-US" dirty="0"/>
          </a:p>
        </p:txBody>
      </p:sp>
      <p:sp>
        <p:nvSpPr>
          <p:cNvPr id="4" name="Slide Number Placeholder 3"/>
          <p:cNvSpPr>
            <a:spLocks noGrp="1"/>
          </p:cNvSpPr>
          <p:nvPr>
            <p:ph type="sldNum" sz="quarter" idx="10"/>
          </p:nvPr>
        </p:nvSpPr>
        <p:spPr/>
        <p:txBody>
          <a:bodyPr/>
          <a:lstStyle/>
          <a:p>
            <a:pPr>
              <a:defRPr/>
            </a:pPr>
            <a:fld id="{F34BD267-81F0-4E42-94A0-AF473474CA2D}" type="slidenum">
              <a:rPr lang="en-US" smtClean="0"/>
              <a:pPr>
                <a:defRPr/>
              </a:pPr>
              <a:t>25</a:t>
            </a:fld>
            <a:endParaRPr lang="en-US"/>
          </a:p>
        </p:txBody>
      </p:sp>
    </p:spTree>
    <p:extLst>
      <p:ext uri="{BB962C8B-B14F-4D97-AF65-F5344CB8AC3E}">
        <p14:creationId xmlns:p14="http://schemas.microsoft.com/office/powerpoint/2010/main" val="4082434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8550" y="665163"/>
            <a:ext cx="4625975" cy="3470275"/>
          </a:xfrm>
        </p:spPr>
      </p:sp>
      <p:sp>
        <p:nvSpPr>
          <p:cNvPr id="3" name="Notes Placeholder 2"/>
          <p:cNvSpPr>
            <a:spLocks noGrp="1"/>
          </p:cNvSpPr>
          <p:nvPr>
            <p:ph type="body" idx="1"/>
          </p:nvPr>
        </p:nvSpPr>
        <p:spPr/>
        <p:txBody>
          <a:bodyPr/>
          <a:lstStyle/>
          <a:p>
            <a:r>
              <a:rPr lang="en-US" dirty="0" smtClean="0"/>
              <a:t>The project team</a:t>
            </a:r>
            <a:r>
              <a:rPr lang="en-US" baseline="0" dirty="0" smtClean="0"/>
              <a:t> is very large and led by Dr. Daniel Patterson from the University of Pittsburgh Department of Emergency Medicine. He is also an active paramedic. </a:t>
            </a:r>
            <a:endParaRPr lang="en-US" dirty="0"/>
          </a:p>
        </p:txBody>
      </p:sp>
      <p:sp>
        <p:nvSpPr>
          <p:cNvPr id="4" name="Slide Number Placeholder 3"/>
          <p:cNvSpPr>
            <a:spLocks noGrp="1"/>
          </p:cNvSpPr>
          <p:nvPr>
            <p:ph type="sldNum" sz="quarter" idx="10"/>
          </p:nvPr>
        </p:nvSpPr>
        <p:spPr/>
        <p:txBody>
          <a:bodyPr/>
          <a:lstStyle/>
          <a:p>
            <a:pPr>
              <a:defRPr/>
            </a:pPr>
            <a:fld id="{F34BD267-81F0-4E42-94A0-AF473474CA2D}" type="slidenum">
              <a:rPr lang="en-US" smtClean="0"/>
              <a:pPr>
                <a:defRPr/>
              </a:pPr>
              <a:t>26</a:t>
            </a:fld>
            <a:endParaRPr lang="en-US"/>
          </a:p>
        </p:txBody>
      </p:sp>
    </p:spTree>
    <p:extLst>
      <p:ext uri="{BB962C8B-B14F-4D97-AF65-F5344CB8AC3E}">
        <p14:creationId xmlns:p14="http://schemas.microsoft.com/office/powerpoint/2010/main" val="1366649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4363D6-6A3C-354B-B61F-9B6C2B201F9B}" type="datetimeFigureOut">
              <a:rPr lang="en-US" smtClean="0"/>
              <a:t>1/11/18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15F5FC-7F5B-C54F-A45C-414E2408DACB}" type="slidenum">
              <a:rPr lang="en-US" smtClean="0"/>
              <a:t>‹#›</a:t>
            </a:fld>
            <a:endParaRPr lang="en-US"/>
          </a:p>
        </p:txBody>
      </p:sp>
    </p:spTree>
    <p:extLst>
      <p:ext uri="{BB962C8B-B14F-4D97-AF65-F5344CB8AC3E}">
        <p14:creationId xmlns:p14="http://schemas.microsoft.com/office/powerpoint/2010/main" val="2545700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3939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4363D6-6A3C-354B-B61F-9B6C2B201F9B}" type="datetimeFigureOut">
              <a:rPr lang="en-US" smtClean="0"/>
              <a:t>1/11/18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15F5FC-7F5B-C54F-A45C-414E2408DACB}" type="slidenum">
              <a:rPr lang="en-US" smtClean="0"/>
              <a:t>‹#›</a:t>
            </a:fld>
            <a:endParaRPr lang="en-US"/>
          </a:p>
        </p:txBody>
      </p:sp>
      <p:pic>
        <p:nvPicPr>
          <p:cNvPr id="7" name="Picture 6" descr="NASEMSO_FatigueLogo_F cropped.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01193" y="5994105"/>
            <a:ext cx="1672862" cy="728610"/>
          </a:xfrm>
          <a:prstGeom prst="rect">
            <a:avLst/>
          </a:prstGeom>
        </p:spPr>
      </p:pic>
      <p:sp>
        <p:nvSpPr>
          <p:cNvPr id="8" name="TextBox 7"/>
          <p:cNvSpPr txBox="1"/>
          <p:nvPr userDrawn="1"/>
        </p:nvSpPr>
        <p:spPr>
          <a:xfrm>
            <a:off x="2890760" y="6428500"/>
            <a:ext cx="3362481" cy="307777"/>
          </a:xfrm>
          <a:prstGeom prst="rect">
            <a:avLst/>
          </a:prstGeom>
          <a:noFill/>
        </p:spPr>
        <p:txBody>
          <a:bodyPr wrap="square" rtlCol="0">
            <a:spAutoFit/>
          </a:bodyPr>
          <a:lstStyle/>
          <a:p>
            <a:pPr algn="ctr"/>
            <a:r>
              <a:rPr lang="en-US" sz="1400" dirty="0" err="1" smtClean="0">
                <a:latin typeface="Arial"/>
                <a:cs typeface="Arial"/>
              </a:rPr>
              <a:t>www.emsfatigue.org</a:t>
            </a:r>
            <a:endParaRPr lang="en-US" sz="1400" dirty="0">
              <a:latin typeface="Arial"/>
              <a:cs typeface="Arial"/>
            </a:endParaRPr>
          </a:p>
        </p:txBody>
      </p:sp>
    </p:spTree>
    <p:extLst>
      <p:ext uri="{BB962C8B-B14F-4D97-AF65-F5344CB8AC3E}">
        <p14:creationId xmlns:p14="http://schemas.microsoft.com/office/powerpoint/2010/main" val="4220647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71946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84363D6-6A3C-354B-B61F-9B6C2B201F9B}" type="datetimeFigureOut">
              <a:rPr lang="en-US" smtClean="0"/>
              <a:t>1/11/18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15F5FC-7F5B-C54F-A45C-414E2408DACB}" type="slidenum">
              <a:rPr lang="en-US" smtClean="0"/>
              <a:t>‹#›</a:t>
            </a:fld>
            <a:endParaRPr lang="en-US"/>
          </a:p>
        </p:txBody>
      </p:sp>
      <p:pic>
        <p:nvPicPr>
          <p:cNvPr id="7" name="Picture 6" descr="NASEMSO_FatigueLogo_F cropped.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01193" y="5994105"/>
            <a:ext cx="1672862" cy="728610"/>
          </a:xfrm>
          <a:prstGeom prst="rect">
            <a:avLst/>
          </a:prstGeom>
        </p:spPr>
      </p:pic>
      <p:sp>
        <p:nvSpPr>
          <p:cNvPr id="8" name="TextBox 7"/>
          <p:cNvSpPr txBox="1"/>
          <p:nvPr userDrawn="1"/>
        </p:nvSpPr>
        <p:spPr>
          <a:xfrm>
            <a:off x="2890760" y="6428500"/>
            <a:ext cx="3362481" cy="307777"/>
          </a:xfrm>
          <a:prstGeom prst="rect">
            <a:avLst/>
          </a:prstGeom>
          <a:noFill/>
        </p:spPr>
        <p:txBody>
          <a:bodyPr wrap="square" rtlCol="0">
            <a:spAutoFit/>
          </a:bodyPr>
          <a:lstStyle/>
          <a:p>
            <a:pPr algn="ctr"/>
            <a:r>
              <a:rPr lang="en-US" sz="1400" dirty="0" err="1" smtClean="0">
                <a:latin typeface="Arial"/>
                <a:cs typeface="Arial"/>
              </a:rPr>
              <a:t>www.emsfatigue.org</a:t>
            </a:r>
            <a:endParaRPr lang="en-US" sz="1400" dirty="0">
              <a:latin typeface="Arial"/>
              <a:cs typeface="Arial"/>
            </a:endParaRPr>
          </a:p>
        </p:txBody>
      </p:sp>
    </p:spTree>
    <p:extLst>
      <p:ext uri="{BB962C8B-B14F-4D97-AF65-F5344CB8AC3E}">
        <p14:creationId xmlns:p14="http://schemas.microsoft.com/office/powerpoint/2010/main" val="2008867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39390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84363D6-6A3C-354B-B61F-9B6C2B201F9B}" type="datetimeFigureOut">
              <a:rPr lang="en-US" smtClean="0"/>
              <a:t>1/11/18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5F5FC-7F5B-C54F-A45C-414E2408DACB}" type="slidenum">
              <a:rPr lang="en-US" smtClean="0"/>
              <a:t>‹#›</a:t>
            </a:fld>
            <a:endParaRPr lang="en-US"/>
          </a:p>
        </p:txBody>
      </p:sp>
      <p:pic>
        <p:nvPicPr>
          <p:cNvPr id="8" name="Picture 7" descr="NASEMSO_FatigueLogo_F cropped.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01193" y="5994105"/>
            <a:ext cx="1672862" cy="728610"/>
          </a:xfrm>
          <a:prstGeom prst="rect">
            <a:avLst/>
          </a:prstGeom>
        </p:spPr>
      </p:pic>
      <p:sp>
        <p:nvSpPr>
          <p:cNvPr id="9" name="TextBox 8"/>
          <p:cNvSpPr txBox="1"/>
          <p:nvPr userDrawn="1"/>
        </p:nvSpPr>
        <p:spPr>
          <a:xfrm>
            <a:off x="2890760" y="6428500"/>
            <a:ext cx="3362481" cy="307777"/>
          </a:xfrm>
          <a:prstGeom prst="rect">
            <a:avLst/>
          </a:prstGeom>
          <a:noFill/>
        </p:spPr>
        <p:txBody>
          <a:bodyPr wrap="square" rtlCol="0">
            <a:spAutoFit/>
          </a:bodyPr>
          <a:lstStyle/>
          <a:p>
            <a:pPr algn="ctr"/>
            <a:r>
              <a:rPr lang="en-US" sz="1400" dirty="0" err="1" smtClean="0">
                <a:latin typeface="Arial"/>
                <a:cs typeface="Arial"/>
              </a:rPr>
              <a:t>www.emsfatigue.org</a:t>
            </a:r>
            <a:endParaRPr lang="en-US" sz="1400" dirty="0">
              <a:latin typeface="Arial"/>
              <a:cs typeface="Arial"/>
            </a:endParaRPr>
          </a:p>
        </p:txBody>
      </p:sp>
    </p:spTree>
    <p:extLst>
      <p:ext uri="{BB962C8B-B14F-4D97-AF65-F5344CB8AC3E}">
        <p14:creationId xmlns:p14="http://schemas.microsoft.com/office/powerpoint/2010/main" val="108860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4363D6-6A3C-354B-B61F-9B6C2B201F9B}" type="datetimeFigureOut">
              <a:rPr lang="en-US" smtClean="0"/>
              <a:t>1/11/18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15F5FC-7F5B-C54F-A45C-414E2408DACB}" type="slidenum">
              <a:rPr lang="en-US" smtClean="0"/>
              <a:t>‹#›</a:t>
            </a:fld>
            <a:endParaRPr lang="en-US"/>
          </a:p>
        </p:txBody>
      </p:sp>
      <p:pic>
        <p:nvPicPr>
          <p:cNvPr id="7" name="Picture 6" descr="NASEMSO_FatigueLogo_F cropped.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01193" y="5994105"/>
            <a:ext cx="1672862" cy="728610"/>
          </a:xfrm>
          <a:prstGeom prst="rect">
            <a:avLst/>
          </a:prstGeom>
        </p:spPr>
      </p:pic>
      <p:sp>
        <p:nvSpPr>
          <p:cNvPr id="8" name="TextBox 7"/>
          <p:cNvSpPr txBox="1"/>
          <p:nvPr userDrawn="1"/>
        </p:nvSpPr>
        <p:spPr>
          <a:xfrm>
            <a:off x="2890760" y="6428500"/>
            <a:ext cx="3362481" cy="307777"/>
          </a:xfrm>
          <a:prstGeom prst="rect">
            <a:avLst/>
          </a:prstGeom>
          <a:noFill/>
        </p:spPr>
        <p:txBody>
          <a:bodyPr wrap="square" rtlCol="0">
            <a:spAutoFit/>
          </a:bodyPr>
          <a:lstStyle/>
          <a:p>
            <a:pPr algn="ctr"/>
            <a:r>
              <a:rPr lang="en-US" sz="1400" dirty="0" err="1" smtClean="0">
                <a:latin typeface="Arial"/>
                <a:cs typeface="Arial"/>
              </a:rPr>
              <a:t>www.emsfatigue.org</a:t>
            </a:r>
            <a:endParaRPr lang="en-US" sz="1400" dirty="0">
              <a:latin typeface="Arial"/>
              <a:cs typeface="Arial"/>
            </a:endParaRPr>
          </a:p>
        </p:txBody>
      </p:sp>
    </p:spTree>
    <p:extLst>
      <p:ext uri="{BB962C8B-B14F-4D97-AF65-F5344CB8AC3E}">
        <p14:creationId xmlns:p14="http://schemas.microsoft.com/office/powerpoint/2010/main" val="906560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393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393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4363D6-6A3C-354B-B61F-9B6C2B201F9B}" type="datetimeFigureOut">
              <a:rPr lang="en-US" smtClean="0"/>
              <a:t>1/11/18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15F5FC-7F5B-C54F-A45C-414E2408DACB}" type="slidenum">
              <a:rPr lang="en-US" smtClean="0"/>
              <a:t>‹#›</a:t>
            </a:fld>
            <a:endParaRPr lang="en-US"/>
          </a:p>
        </p:txBody>
      </p:sp>
      <p:pic>
        <p:nvPicPr>
          <p:cNvPr id="8" name="Picture 7" descr="NASEMSO_FatigueLogo_F cropped.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01193" y="5994105"/>
            <a:ext cx="1672862" cy="728610"/>
          </a:xfrm>
          <a:prstGeom prst="rect">
            <a:avLst/>
          </a:prstGeom>
        </p:spPr>
      </p:pic>
      <p:sp>
        <p:nvSpPr>
          <p:cNvPr id="9" name="TextBox 8"/>
          <p:cNvSpPr txBox="1"/>
          <p:nvPr userDrawn="1"/>
        </p:nvSpPr>
        <p:spPr>
          <a:xfrm>
            <a:off x="2890760" y="6428500"/>
            <a:ext cx="3362481" cy="307777"/>
          </a:xfrm>
          <a:prstGeom prst="rect">
            <a:avLst/>
          </a:prstGeom>
          <a:noFill/>
        </p:spPr>
        <p:txBody>
          <a:bodyPr wrap="square" rtlCol="0">
            <a:spAutoFit/>
          </a:bodyPr>
          <a:lstStyle/>
          <a:p>
            <a:pPr algn="ctr"/>
            <a:r>
              <a:rPr lang="en-US" sz="1400" dirty="0" err="1" smtClean="0">
                <a:latin typeface="Arial"/>
                <a:cs typeface="Arial"/>
              </a:rPr>
              <a:t>www.emsfatigue.org</a:t>
            </a:r>
            <a:endParaRPr lang="en-US" sz="1400" dirty="0">
              <a:latin typeface="Arial"/>
              <a:cs typeface="Arial"/>
            </a:endParaRPr>
          </a:p>
        </p:txBody>
      </p:sp>
    </p:spTree>
    <p:extLst>
      <p:ext uri="{BB962C8B-B14F-4D97-AF65-F5344CB8AC3E}">
        <p14:creationId xmlns:p14="http://schemas.microsoft.com/office/powerpoint/2010/main" val="1244553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81923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81923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4363D6-6A3C-354B-B61F-9B6C2B201F9B}" type="datetimeFigureOut">
              <a:rPr lang="en-US" smtClean="0"/>
              <a:t>1/11/18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15F5FC-7F5B-C54F-A45C-414E2408DACB}" type="slidenum">
              <a:rPr lang="en-US" smtClean="0"/>
              <a:t>‹#›</a:t>
            </a:fld>
            <a:endParaRPr lang="en-US"/>
          </a:p>
        </p:txBody>
      </p:sp>
      <p:pic>
        <p:nvPicPr>
          <p:cNvPr id="10" name="Picture 9" descr="NASEMSO_FatigueLogo_F cropped.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01193" y="5994105"/>
            <a:ext cx="1672862" cy="728610"/>
          </a:xfrm>
          <a:prstGeom prst="rect">
            <a:avLst/>
          </a:prstGeom>
        </p:spPr>
      </p:pic>
      <p:sp>
        <p:nvSpPr>
          <p:cNvPr id="11" name="TextBox 10"/>
          <p:cNvSpPr txBox="1"/>
          <p:nvPr userDrawn="1"/>
        </p:nvSpPr>
        <p:spPr>
          <a:xfrm>
            <a:off x="2890760" y="6428500"/>
            <a:ext cx="3362481" cy="307777"/>
          </a:xfrm>
          <a:prstGeom prst="rect">
            <a:avLst/>
          </a:prstGeom>
          <a:noFill/>
        </p:spPr>
        <p:txBody>
          <a:bodyPr wrap="square" rtlCol="0">
            <a:spAutoFit/>
          </a:bodyPr>
          <a:lstStyle/>
          <a:p>
            <a:pPr algn="ctr"/>
            <a:r>
              <a:rPr lang="en-US" sz="1400" dirty="0" err="1" smtClean="0">
                <a:latin typeface="Arial"/>
                <a:cs typeface="Arial"/>
              </a:rPr>
              <a:t>www.emsfatigue.org</a:t>
            </a:r>
            <a:endParaRPr lang="en-US" sz="1400" dirty="0">
              <a:latin typeface="Arial"/>
              <a:cs typeface="Arial"/>
            </a:endParaRPr>
          </a:p>
        </p:txBody>
      </p:sp>
    </p:spTree>
    <p:extLst>
      <p:ext uri="{BB962C8B-B14F-4D97-AF65-F5344CB8AC3E}">
        <p14:creationId xmlns:p14="http://schemas.microsoft.com/office/powerpoint/2010/main" val="1264844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4363D6-6A3C-354B-B61F-9B6C2B201F9B}" type="datetimeFigureOut">
              <a:rPr lang="en-US" smtClean="0"/>
              <a:t>1/11/18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15F5FC-7F5B-C54F-A45C-414E2408DACB}" type="slidenum">
              <a:rPr lang="en-US" smtClean="0"/>
              <a:t>‹#›</a:t>
            </a:fld>
            <a:endParaRPr lang="en-US"/>
          </a:p>
        </p:txBody>
      </p:sp>
      <p:pic>
        <p:nvPicPr>
          <p:cNvPr id="6" name="Picture 5" descr="NASEMSO_FatigueLogo_F cropped.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01193" y="5994105"/>
            <a:ext cx="1672862" cy="728610"/>
          </a:xfrm>
          <a:prstGeom prst="rect">
            <a:avLst/>
          </a:prstGeom>
        </p:spPr>
      </p:pic>
      <p:sp>
        <p:nvSpPr>
          <p:cNvPr id="7" name="TextBox 6"/>
          <p:cNvSpPr txBox="1"/>
          <p:nvPr userDrawn="1"/>
        </p:nvSpPr>
        <p:spPr>
          <a:xfrm>
            <a:off x="2890760" y="6428500"/>
            <a:ext cx="3362481" cy="307777"/>
          </a:xfrm>
          <a:prstGeom prst="rect">
            <a:avLst/>
          </a:prstGeom>
          <a:noFill/>
        </p:spPr>
        <p:txBody>
          <a:bodyPr wrap="square" rtlCol="0">
            <a:spAutoFit/>
          </a:bodyPr>
          <a:lstStyle/>
          <a:p>
            <a:pPr algn="ctr"/>
            <a:r>
              <a:rPr lang="en-US" sz="1400" dirty="0" err="1" smtClean="0">
                <a:latin typeface="Arial"/>
                <a:cs typeface="Arial"/>
              </a:rPr>
              <a:t>www.emsfatigue.org</a:t>
            </a:r>
            <a:endParaRPr lang="en-US" sz="1400" dirty="0">
              <a:latin typeface="Arial"/>
              <a:cs typeface="Arial"/>
            </a:endParaRPr>
          </a:p>
        </p:txBody>
      </p:sp>
    </p:spTree>
    <p:extLst>
      <p:ext uri="{BB962C8B-B14F-4D97-AF65-F5344CB8AC3E}">
        <p14:creationId xmlns:p14="http://schemas.microsoft.com/office/powerpoint/2010/main" val="4201010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4363D6-6A3C-354B-B61F-9B6C2B201F9B}" type="datetimeFigureOut">
              <a:rPr lang="en-US" smtClean="0"/>
              <a:t>1/11/18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15F5FC-7F5B-C54F-A45C-414E2408DACB}" type="slidenum">
              <a:rPr lang="en-US" smtClean="0"/>
              <a:t>‹#›</a:t>
            </a:fld>
            <a:endParaRPr lang="en-US"/>
          </a:p>
        </p:txBody>
      </p:sp>
    </p:spTree>
    <p:extLst>
      <p:ext uri="{BB962C8B-B14F-4D97-AF65-F5344CB8AC3E}">
        <p14:creationId xmlns:p14="http://schemas.microsoft.com/office/powerpoint/2010/main" val="2140863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72105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4363D6-6A3C-354B-B61F-9B6C2B201F9B}" type="datetimeFigureOut">
              <a:rPr lang="en-US" smtClean="0"/>
              <a:t>1/11/18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15F5FC-7F5B-C54F-A45C-414E2408DACB}" type="slidenum">
              <a:rPr lang="en-US" smtClean="0"/>
              <a:t>‹#›</a:t>
            </a:fld>
            <a:endParaRPr lang="en-US"/>
          </a:p>
        </p:txBody>
      </p:sp>
      <p:pic>
        <p:nvPicPr>
          <p:cNvPr id="8" name="Picture 7" descr="NASEMSO_FatigueLogo_F cropped.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01193" y="5994105"/>
            <a:ext cx="1672862" cy="728610"/>
          </a:xfrm>
          <a:prstGeom prst="rect">
            <a:avLst/>
          </a:prstGeom>
        </p:spPr>
      </p:pic>
      <p:sp>
        <p:nvSpPr>
          <p:cNvPr id="9" name="TextBox 8"/>
          <p:cNvSpPr txBox="1"/>
          <p:nvPr userDrawn="1"/>
        </p:nvSpPr>
        <p:spPr>
          <a:xfrm>
            <a:off x="2890760" y="6428500"/>
            <a:ext cx="3362481" cy="307777"/>
          </a:xfrm>
          <a:prstGeom prst="rect">
            <a:avLst/>
          </a:prstGeom>
          <a:noFill/>
        </p:spPr>
        <p:txBody>
          <a:bodyPr wrap="square" rtlCol="0">
            <a:spAutoFit/>
          </a:bodyPr>
          <a:lstStyle/>
          <a:p>
            <a:pPr algn="ctr"/>
            <a:r>
              <a:rPr lang="en-US" sz="1400" dirty="0" err="1" smtClean="0">
                <a:latin typeface="Arial"/>
                <a:cs typeface="Arial"/>
              </a:rPr>
              <a:t>www.emsfatigue.org</a:t>
            </a:r>
            <a:endParaRPr lang="en-US" sz="1400" dirty="0">
              <a:latin typeface="Arial"/>
              <a:cs typeface="Arial"/>
            </a:endParaRPr>
          </a:p>
        </p:txBody>
      </p:sp>
    </p:spTree>
    <p:extLst>
      <p:ext uri="{BB962C8B-B14F-4D97-AF65-F5344CB8AC3E}">
        <p14:creationId xmlns:p14="http://schemas.microsoft.com/office/powerpoint/2010/main" val="1780807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574524"/>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3947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141262"/>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284363D6-6A3C-354B-B61F-9B6C2B201F9B}" type="datetimeFigureOut">
              <a:rPr lang="en-US" smtClean="0"/>
              <a:t>1/11/18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15F5FC-7F5B-C54F-A45C-414E2408DACB}" type="slidenum">
              <a:rPr lang="en-US" smtClean="0"/>
              <a:t>‹#›</a:t>
            </a:fld>
            <a:endParaRPr lang="en-US"/>
          </a:p>
        </p:txBody>
      </p:sp>
      <p:pic>
        <p:nvPicPr>
          <p:cNvPr id="8" name="Picture 7" descr="NASEMSO_FatigueLogo_F cropped.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01193" y="5994105"/>
            <a:ext cx="1672862" cy="728610"/>
          </a:xfrm>
          <a:prstGeom prst="rect">
            <a:avLst/>
          </a:prstGeom>
        </p:spPr>
      </p:pic>
      <p:sp>
        <p:nvSpPr>
          <p:cNvPr id="9" name="TextBox 8"/>
          <p:cNvSpPr txBox="1"/>
          <p:nvPr userDrawn="1"/>
        </p:nvSpPr>
        <p:spPr>
          <a:xfrm>
            <a:off x="2890760" y="6428500"/>
            <a:ext cx="3362481" cy="307777"/>
          </a:xfrm>
          <a:prstGeom prst="rect">
            <a:avLst/>
          </a:prstGeom>
          <a:noFill/>
        </p:spPr>
        <p:txBody>
          <a:bodyPr wrap="square" rtlCol="0">
            <a:spAutoFit/>
          </a:bodyPr>
          <a:lstStyle/>
          <a:p>
            <a:pPr algn="ctr"/>
            <a:r>
              <a:rPr lang="en-US" sz="1400" dirty="0" err="1" smtClean="0">
                <a:latin typeface="Arial"/>
                <a:cs typeface="Arial"/>
              </a:rPr>
              <a:t>www.emsfatigue.org</a:t>
            </a:r>
            <a:endParaRPr lang="en-US" sz="1400" dirty="0">
              <a:latin typeface="Arial"/>
              <a:cs typeface="Arial"/>
            </a:endParaRPr>
          </a:p>
        </p:txBody>
      </p:sp>
    </p:spTree>
    <p:extLst>
      <p:ext uri="{BB962C8B-B14F-4D97-AF65-F5344CB8AC3E}">
        <p14:creationId xmlns:p14="http://schemas.microsoft.com/office/powerpoint/2010/main" val="12181879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4363D6-6A3C-354B-B61F-9B6C2B201F9B}" type="datetimeFigureOut">
              <a:rPr lang="en-US" smtClean="0"/>
              <a:t>1/11/18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15F5FC-7F5B-C54F-A45C-414E2408DACB}" type="slidenum">
              <a:rPr lang="en-US" smtClean="0"/>
              <a:t>‹#›</a:t>
            </a:fld>
            <a:endParaRPr lang="en-US"/>
          </a:p>
        </p:txBody>
      </p:sp>
    </p:spTree>
    <p:extLst>
      <p:ext uri="{BB962C8B-B14F-4D97-AF65-F5344CB8AC3E}">
        <p14:creationId xmlns:p14="http://schemas.microsoft.com/office/powerpoint/2010/main" val="576024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rgbClr val="800000"/>
          </a:solidFill>
          <a:latin typeface="Rockwell"/>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emsfatigue.org" TargetMode="External"/><Relationship Id="rId3" Type="http://schemas.openxmlformats.org/officeDocument/2006/relationships/image" Target="../media/image2.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tandfonline.com/doi/full/10.1080/10903127.2017.1376137" TargetMode="Externa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tandfonline.com/action/showAxaArticles?journalCode=ipec20" TargetMode="Externa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tandfonline.com/doi/full/10.1080/10903127.2017.1376134"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andfonline.com/doi/full/10.1080/10903127.2017.1376135"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tandfonline.com/doi/full/10.1080/10903127.2017.1382624"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tandfonline.com/doi/full/10.1080/10903127.2017.1376136"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tandfonline.com/doi/full/10.1080/10903127.2017.1362087"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cos-mag.com/ohs-laws-regulations/34098-transport-canada-proposes-new-rules-on-flight-crew-fatigue/" TargetMode="External"/><Relationship Id="rId4" Type="http://schemas.openxmlformats.org/officeDocument/2006/relationships/hyperlink" Target="http://calgaryherald.com/business/local-business/cp-rail-union-at-odds-over-worker-fatigue" TargetMode="External"/><Relationship Id="rId5" Type="http://schemas.openxmlformats.org/officeDocument/2006/relationships/hyperlink" Target="https://www.wsj.com/articles/independent-truckers-tell-court-e-logs-violate-constitutional-rights-1459444146" TargetMode="External"/><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7.xml.rels><?xml version="1.0" encoding="UTF-8" standalone="yes"?>
<Relationships xmlns="http://schemas.openxmlformats.org/package/2006/relationships"><Relationship Id="rId3" Type="http://schemas.openxmlformats.org/officeDocument/2006/relationships/hyperlink" Target="http://tandfonline.com/action/showAxaArticles?journalCode=ipec20" TargetMode="External"/><Relationship Id="rId4" Type="http://schemas.openxmlformats.org/officeDocument/2006/relationships/hyperlink" Target="http://www.emsfatigue.org" TargetMode="External"/><Relationship Id="rId5" Type="http://schemas.openxmlformats.org/officeDocument/2006/relationships/hyperlink" Target="mailto:Robinson@nasemso.org" TargetMode="External"/><Relationship Id="rId1" Type="http://schemas.openxmlformats.org/officeDocument/2006/relationships/slideLayout" Target="../slideLayouts/slideLayout2.xml"/><Relationship Id="rId2" Type="http://schemas.openxmlformats.org/officeDocument/2006/relationships/hyperlink" Target="http://tandfonline.com/doi/full/10.1080/10903127.2017.1376137"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65994" y="5945754"/>
            <a:ext cx="3824560" cy="369332"/>
          </a:xfrm>
          <a:prstGeom prst="rect">
            <a:avLst/>
          </a:prstGeom>
        </p:spPr>
        <p:txBody>
          <a:bodyPr wrap="none">
            <a:spAutoFit/>
          </a:bodyPr>
          <a:lstStyle/>
          <a:p>
            <a:r>
              <a:rPr lang="en-US" dirty="0" smtClean="0">
                <a:hlinkClick r:id="rId2"/>
              </a:rPr>
              <a:t>Project web site:  </a:t>
            </a:r>
            <a:r>
              <a:rPr lang="en-US" dirty="0" smtClean="0">
                <a:hlinkClick r:id="rId2"/>
              </a:rPr>
              <a:t>www.emsfatigue.org</a:t>
            </a:r>
            <a:r>
              <a:rPr lang="en-US" dirty="0" smtClean="0"/>
              <a:t> </a:t>
            </a:r>
            <a:endParaRPr lang="en-US" dirty="0"/>
          </a:p>
        </p:txBody>
      </p:sp>
      <p:pic>
        <p:nvPicPr>
          <p:cNvPr id="3" name="Picture 2" descr="NASEMSO_FatigueLogo_F.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2019" y="178265"/>
            <a:ext cx="6624426" cy="4094066"/>
          </a:xfrm>
          <a:prstGeom prst="rect">
            <a:avLst/>
          </a:prstGeom>
        </p:spPr>
      </p:pic>
      <p:sp>
        <p:nvSpPr>
          <p:cNvPr id="6" name="Title 1"/>
          <p:cNvSpPr>
            <a:spLocks noGrp="1"/>
          </p:cNvSpPr>
          <p:nvPr>
            <p:ph type="ctrTitle"/>
          </p:nvPr>
        </p:nvSpPr>
        <p:spPr>
          <a:xfrm>
            <a:off x="685800" y="4125913"/>
            <a:ext cx="7772400" cy="1470025"/>
          </a:xfrm>
        </p:spPr>
        <p:txBody>
          <a:bodyPr>
            <a:normAutofit/>
          </a:bodyPr>
          <a:lstStyle/>
          <a:p>
            <a:r>
              <a:rPr lang="en-US" dirty="0" smtClean="0"/>
              <a:t>Project</a:t>
            </a:r>
            <a:r>
              <a:rPr lang="en-US" dirty="0" smtClean="0"/>
              <a:t> Overview</a:t>
            </a:r>
            <a:br>
              <a:rPr lang="en-US" dirty="0" smtClean="0"/>
            </a:br>
            <a:r>
              <a:rPr lang="en-US" sz="4000" dirty="0" smtClean="0"/>
              <a:t>January 11, 2018</a:t>
            </a:r>
            <a:endParaRPr lang="en-US" sz="4000" dirty="0"/>
          </a:p>
        </p:txBody>
      </p:sp>
    </p:spTree>
    <p:extLst>
      <p:ext uri="{BB962C8B-B14F-4D97-AF65-F5344CB8AC3E}">
        <p14:creationId xmlns:p14="http://schemas.microsoft.com/office/powerpoint/2010/main" val="268395489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46" y="604548"/>
            <a:ext cx="8890318" cy="1143000"/>
          </a:xfrm>
        </p:spPr>
        <p:txBody>
          <a:bodyPr>
            <a:noAutofit/>
          </a:bodyPr>
          <a:lstStyle/>
          <a:p>
            <a:r>
              <a:rPr lang="en-US" sz="3200" dirty="0" smtClean="0"/>
              <a:t/>
            </a:r>
            <a:br>
              <a:rPr lang="en-US" sz="3200" dirty="0" smtClean="0"/>
            </a:br>
            <a:r>
              <a:rPr lang="en-US" sz="3200" b="1" dirty="0" smtClean="0"/>
              <a:t>Evidence Based Guidelines for Fatigue Risk Management in Emergency Medical Services:</a:t>
            </a:r>
            <a:r>
              <a:rPr lang="en-US" sz="3200" b="1" u="sng" dirty="0"/>
              <a:t> </a:t>
            </a:r>
            <a:r>
              <a:rPr lang="en-US" sz="3200" b="1" u="sng" dirty="0" smtClean="0"/>
              <a:t> </a:t>
            </a:r>
            <a:r>
              <a:rPr lang="da-DK" sz="3200" u="sng" dirty="0">
                <a:hlinkClick r:id="rId2"/>
              </a:rPr>
              <a:t>http://tandfonline.com/doi/full/10.1080/10903127.2017.1376137</a:t>
            </a:r>
            <a:endParaRPr lang="en-US" sz="3200" dirty="0"/>
          </a:p>
        </p:txBody>
      </p:sp>
      <p:pic>
        <p:nvPicPr>
          <p:cNvPr id="4" name="Picture 3"/>
          <p:cNvPicPr>
            <a:picLocks noChangeAspect="1"/>
          </p:cNvPicPr>
          <p:nvPr/>
        </p:nvPicPr>
        <p:blipFill>
          <a:blip r:embed="rId3"/>
          <a:stretch>
            <a:fillRect/>
          </a:stretch>
        </p:blipFill>
        <p:spPr>
          <a:xfrm>
            <a:off x="3261090" y="3031570"/>
            <a:ext cx="2478909" cy="3334133"/>
          </a:xfrm>
          <a:prstGeom prst="rect">
            <a:avLst/>
          </a:prstGeom>
        </p:spPr>
      </p:pic>
    </p:spTree>
    <p:extLst>
      <p:ext uri="{BB962C8B-B14F-4D97-AF65-F5344CB8AC3E}">
        <p14:creationId xmlns:p14="http://schemas.microsoft.com/office/powerpoint/2010/main" val="276007275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46" y="274638"/>
            <a:ext cx="8890318" cy="1143000"/>
          </a:xfrm>
        </p:spPr>
        <p:txBody>
          <a:bodyPr>
            <a:noAutofit/>
          </a:bodyPr>
          <a:lstStyle/>
          <a:p>
            <a:r>
              <a:rPr lang="en-US" sz="3200" dirty="0" smtClean="0"/>
              <a:t/>
            </a:r>
            <a:br>
              <a:rPr lang="en-US" sz="3200" dirty="0" smtClean="0"/>
            </a:br>
            <a:r>
              <a:rPr lang="en-US" sz="3200" dirty="0" smtClean="0"/>
              <a:t>ALL Fatigue Study Related Materials– </a:t>
            </a:r>
            <a:r>
              <a:rPr lang="en-US" sz="3200" dirty="0" smtClean="0"/>
              <a:t/>
            </a:r>
            <a:br>
              <a:rPr lang="en-US" sz="3200" dirty="0" smtClean="0"/>
            </a:br>
            <a:r>
              <a:rPr lang="en-US" sz="3200" dirty="0" smtClean="0"/>
              <a:t>AVAILABLE NOW!!</a:t>
            </a:r>
            <a:br>
              <a:rPr lang="en-US" sz="3200" dirty="0" smtClean="0"/>
            </a:br>
            <a:r>
              <a:rPr lang="en-US" sz="3200" u="sng" dirty="0">
                <a:hlinkClick r:id="rId2"/>
              </a:rPr>
              <a:t>http://tandfonline.com/action/showAxaArticles?journalCode=ipec20</a:t>
            </a:r>
            <a:endParaRPr lang="en-US" sz="3200" dirty="0"/>
          </a:p>
        </p:txBody>
      </p:sp>
      <p:pic>
        <p:nvPicPr>
          <p:cNvPr id="4" name="Picture 3"/>
          <p:cNvPicPr>
            <a:picLocks noChangeAspect="1"/>
          </p:cNvPicPr>
          <p:nvPr/>
        </p:nvPicPr>
        <p:blipFill>
          <a:blip r:embed="rId3"/>
          <a:stretch>
            <a:fillRect/>
          </a:stretch>
        </p:blipFill>
        <p:spPr>
          <a:xfrm>
            <a:off x="3232873" y="2660846"/>
            <a:ext cx="2754540" cy="3704857"/>
          </a:xfrm>
          <a:prstGeom prst="rect">
            <a:avLst/>
          </a:prstGeom>
        </p:spPr>
      </p:pic>
    </p:spTree>
    <p:extLst>
      <p:ext uri="{BB962C8B-B14F-4D97-AF65-F5344CB8AC3E}">
        <p14:creationId xmlns:p14="http://schemas.microsoft.com/office/powerpoint/2010/main" val="117652470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3551"/>
          </a:xfrm>
        </p:spPr>
        <p:txBody>
          <a:bodyPr/>
          <a:lstStyle/>
          <a:p>
            <a:r>
              <a:rPr lang="en-US" dirty="0" smtClean="0"/>
              <a:t>Adoption &amp; Evaluation</a:t>
            </a:r>
            <a:endParaRPr lang="en-US" dirty="0"/>
          </a:p>
        </p:txBody>
      </p:sp>
      <p:sp>
        <p:nvSpPr>
          <p:cNvPr id="3" name="Content Placeholder 2"/>
          <p:cNvSpPr>
            <a:spLocks noGrp="1"/>
          </p:cNvSpPr>
          <p:nvPr>
            <p:ph idx="1"/>
          </p:nvPr>
        </p:nvSpPr>
        <p:spPr>
          <a:xfrm>
            <a:off x="457200" y="1417775"/>
            <a:ext cx="8229600" cy="4091719"/>
          </a:xfrm>
        </p:spPr>
        <p:txBody>
          <a:bodyPr>
            <a:normAutofit fontScale="92500" lnSpcReduction="20000"/>
          </a:bodyPr>
          <a:lstStyle/>
          <a:p>
            <a:pPr marL="0" lvl="1" indent="0">
              <a:buNone/>
            </a:pPr>
            <a:r>
              <a:rPr lang="en-US" b="1" dirty="0" smtClean="0">
                <a:solidFill>
                  <a:schemeClr val="bg2">
                    <a:lumMod val="50000"/>
                  </a:schemeClr>
                </a:solidFill>
              </a:rPr>
              <a:t>1.  Recommend use of reliable/valid instruments</a:t>
            </a:r>
          </a:p>
          <a:p>
            <a:pPr marL="0" indent="0">
              <a:buNone/>
            </a:pPr>
            <a:endParaRPr lang="en-US" sz="3300" b="1" dirty="0" smtClean="0">
              <a:solidFill>
                <a:schemeClr val="accent2">
                  <a:lumMod val="60000"/>
                  <a:lumOff val="40000"/>
                </a:schemeClr>
              </a:solidFill>
            </a:endParaRPr>
          </a:p>
          <a:p>
            <a:pPr marL="0" indent="0">
              <a:buNone/>
            </a:pPr>
            <a:r>
              <a:rPr lang="en-US" sz="2800" b="1" dirty="0" smtClean="0"/>
              <a:t>Goal: </a:t>
            </a:r>
            <a:r>
              <a:rPr lang="en-US" sz="2800" dirty="0" smtClean="0"/>
              <a:t>Assess fatigue/sleepiness of EMS personnel with reliable/valid survey instrument(s) quarterly (4 out of 4 quarters annually).</a:t>
            </a:r>
          </a:p>
          <a:p>
            <a:pPr marL="0" indent="0">
              <a:buNone/>
            </a:pPr>
            <a:endParaRPr lang="en-US" dirty="0" smtClean="0"/>
          </a:p>
          <a:p>
            <a:pPr marL="0" indent="0">
              <a:buNone/>
            </a:pPr>
            <a:r>
              <a:rPr lang="en-US" sz="2800" b="1" dirty="0" smtClean="0"/>
              <a:t>Performance Measure: </a:t>
            </a:r>
            <a:r>
              <a:rPr lang="en-US" sz="2800" dirty="0" smtClean="0"/>
              <a:t>Demonstrated use of reliable/valid fatigue and/or sleepiness survey instruments to measure and monitor fatigue in EMS personnel on at least a quarterly basis.</a:t>
            </a:r>
            <a:endParaRPr lang="en-US" sz="2800" dirty="0"/>
          </a:p>
        </p:txBody>
      </p:sp>
      <p:sp>
        <p:nvSpPr>
          <p:cNvPr id="4" name="TextBox 3"/>
          <p:cNvSpPr txBox="1"/>
          <p:nvPr/>
        </p:nvSpPr>
        <p:spPr>
          <a:xfrm>
            <a:off x="676264" y="5683925"/>
            <a:ext cx="6515229" cy="646331"/>
          </a:xfrm>
          <a:prstGeom prst="rect">
            <a:avLst/>
          </a:prstGeom>
          <a:noFill/>
        </p:spPr>
        <p:txBody>
          <a:bodyPr wrap="square" rtlCol="0">
            <a:spAutoFit/>
          </a:bodyPr>
          <a:lstStyle/>
          <a:p>
            <a:r>
              <a:rPr lang="en-US" dirty="0" smtClean="0"/>
              <a:t>See </a:t>
            </a:r>
            <a:r>
              <a:rPr lang="en-US" dirty="0">
                <a:cs typeface="Arial"/>
              </a:rPr>
              <a:t>Patterson et al. at </a:t>
            </a:r>
            <a:r>
              <a:rPr lang="da-DK" dirty="0">
                <a:cs typeface="Arial"/>
                <a:hlinkClick r:id="rId2"/>
              </a:rPr>
              <a:t>http://tandfonline.com/doi/full/10.1080/10903127.2017.1376134</a:t>
            </a:r>
            <a:r>
              <a:rPr lang="da-DK" dirty="0">
                <a:cs typeface="Arial"/>
              </a:rPr>
              <a:t> </a:t>
            </a:r>
            <a:endParaRPr lang="en-US" dirty="0"/>
          </a:p>
        </p:txBody>
      </p:sp>
    </p:spTree>
    <p:extLst>
      <p:ext uri="{BB962C8B-B14F-4D97-AF65-F5344CB8AC3E}">
        <p14:creationId xmlns:p14="http://schemas.microsoft.com/office/powerpoint/2010/main" val="15378954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96542"/>
          </a:xfrm>
        </p:spPr>
        <p:txBody>
          <a:bodyPr/>
          <a:lstStyle/>
          <a:p>
            <a:r>
              <a:rPr lang="en-US" dirty="0" smtClean="0"/>
              <a:t>Adoption &amp; Evaluation</a:t>
            </a:r>
            <a:endParaRPr lang="en-US" dirty="0"/>
          </a:p>
        </p:txBody>
      </p:sp>
      <p:sp>
        <p:nvSpPr>
          <p:cNvPr id="3" name="Content Placeholder 2"/>
          <p:cNvSpPr>
            <a:spLocks noGrp="1"/>
          </p:cNvSpPr>
          <p:nvPr>
            <p:ph idx="1"/>
          </p:nvPr>
        </p:nvSpPr>
        <p:spPr>
          <a:xfrm>
            <a:off x="457200" y="1600201"/>
            <a:ext cx="8229600" cy="2971799"/>
          </a:xfrm>
        </p:spPr>
        <p:txBody>
          <a:bodyPr>
            <a:normAutofit fontScale="92500"/>
          </a:bodyPr>
          <a:lstStyle/>
          <a:p>
            <a:pPr marL="0" lvl="1" indent="0">
              <a:buNone/>
            </a:pPr>
            <a:r>
              <a:rPr lang="en-US" b="1" dirty="0" smtClean="0">
                <a:solidFill>
                  <a:srgbClr val="948A54"/>
                </a:solidFill>
              </a:rPr>
              <a:t>2.  Recommend </a:t>
            </a:r>
            <a:r>
              <a:rPr lang="en-US" b="1" dirty="0">
                <a:solidFill>
                  <a:srgbClr val="948A54"/>
                </a:solidFill>
              </a:rPr>
              <a:t>shifts &lt;24-hours in duration</a:t>
            </a:r>
          </a:p>
          <a:p>
            <a:pPr marL="0" indent="0">
              <a:buNone/>
            </a:pPr>
            <a:endParaRPr lang="en-US" b="1" dirty="0" smtClean="0"/>
          </a:p>
          <a:p>
            <a:pPr marL="0" indent="0">
              <a:buNone/>
            </a:pPr>
            <a:r>
              <a:rPr lang="en-US" sz="2800" b="1" dirty="0" smtClean="0"/>
              <a:t>Goal: </a:t>
            </a:r>
            <a:r>
              <a:rPr lang="en-US" sz="2800" dirty="0" smtClean="0"/>
              <a:t>100% of shifts are less than 24 </a:t>
            </a:r>
            <a:r>
              <a:rPr lang="en-US" sz="2800" dirty="0" err="1" smtClean="0"/>
              <a:t>hrs</a:t>
            </a:r>
            <a:r>
              <a:rPr lang="en-US" sz="2800" dirty="0" smtClean="0"/>
              <a:t> in duration.</a:t>
            </a:r>
          </a:p>
          <a:p>
            <a:endParaRPr lang="en-US" sz="2800" dirty="0"/>
          </a:p>
          <a:p>
            <a:pPr marL="0" indent="0">
              <a:buNone/>
            </a:pPr>
            <a:r>
              <a:rPr lang="en-US" sz="2800" b="1" dirty="0" smtClean="0"/>
              <a:t>Performance Measure: </a:t>
            </a:r>
            <a:r>
              <a:rPr lang="en-US" sz="2800" dirty="0" smtClean="0"/>
              <a:t>Percent of all shifts that are less than 24 </a:t>
            </a:r>
            <a:r>
              <a:rPr lang="en-US" sz="2800" dirty="0" err="1" smtClean="0"/>
              <a:t>hrs</a:t>
            </a:r>
            <a:r>
              <a:rPr lang="en-US" sz="2800" dirty="0" smtClean="0"/>
              <a:t> in duration.</a:t>
            </a:r>
            <a:endParaRPr lang="en-US" sz="2800" dirty="0"/>
          </a:p>
        </p:txBody>
      </p:sp>
      <p:sp>
        <p:nvSpPr>
          <p:cNvPr id="5" name="TextBox 4"/>
          <p:cNvSpPr txBox="1"/>
          <p:nvPr/>
        </p:nvSpPr>
        <p:spPr>
          <a:xfrm>
            <a:off x="585818" y="5496894"/>
            <a:ext cx="7710790" cy="584776"/>
          </a:xfrm>
          <a:prstGeom prst="rect">
            <a:avLst/>
          </a:prstGeom>
          <a:noFill/>
        </p:spPr>
        <p:txBody>
          <a:bodyPr wrap="square" rtlCol="0">
            <a:spAutoFit/>
          </a:bodyPr>
          <a:lstStyle/>
          <a:p>
            <a:r>
              <a:rPr lang="en-US" sz="1600" dirty="0" smtClean="0">
                <a:latin typeface="Arial"/>
                <a:cs typeface="Arial"/>
              </a:rPr>
              <a:t>See Patterson</a:t>
            </a:r>
            <a:r>
              <a:rPr lang="en-US" sz="1600" b="0" dirty="0" smtClean="0">
                <a:latin typeface="Arial"/>
                <a:cs typeface="Arial"/>
              </a:rPr>
              <a:t> et al. at </a:t>
            </a:r>
            <a:r>
              <a:rPr lang="de-DE" sz="1600" dirty="0">
                <a:latin typeface="Arial"/>
                <a:cs typeface="Arial"/>
                <a:hlinkClick r:id="rId2"/>
              </a:rPr>
              <a:t>http://www.tandfonline.com/doi/full/10.1080/</a:t>
            </a:r>
            <a:r>
              <a:rPr lang="de-DE" sz="1600" dirty="0" smtClean="0">
                <a:latin typeface="Arial"/>
                <a:cs typeface="Arial"/>
                <a:hlinkClick r:id="rId2"/>
              </a:rPr>
              <a:t>10903127.2017.1376135</a:t>
            </a:r>
            <a:r>
              <a:rPr lang="de-DE" sz="1600" dirty="0" smtClean="0">
                <a:latin typeface="Arial"/>
                <a:cs typeface="Arial"/>
              </a:rPr>
              <a:t> </a:t>
            </a:r>
            <a:r>
              <a:rPr lang="en-US" sz="1600" b="0" dirty="0" smtClean="0">
                <a:latin typeface="Arial"/>
                <a:cs typeface="Arial"/>
              </a:rPr>
              <a:t> </a:t>
            </a:r>
            <a:endParaRPr lang="en-US" sz="1600" b="0" dirty="0">
              <a:latin typeface="Arial"/>
              <a:cs typeface="Arial"/>
            </a:endParaRPr>
          </a:p>
        </p:txBody>
      </p:sp>
    </p:spTree>
    <p:extLst>
      <p:ext uri="{BB962C8B-B14F-4D97-AF65-F5344CB8AC3E}">
        <p14:creationId xmlns:p14="http://schemas.microsoft.com/office/powerpoint/2010/main" val="26377922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9533"/>
          </a:xfrm>
        </p:spPr>
        <p:txBody>
          <a:bodyPr/>
          <a:lstStyle/>
          <a:p>
            <a:r>
              <a:rPr lang="en-US" dirty="0" smtClean="0"/>
              <a:t>Adoption &amp; Evaluation</a:t>
            </a:r>
            <a:endParaRPr lang="en-US" dirty="0"/>
          </a:p>
        </p:txBody>
      </p:sp>
      <p:sp>
        <p:nvSpPr>
          <p:cNvPr id="3" name="Content Placeholder 2"/>
          <p:cNvSpPr>
            <a:spLocks noGrp="1"/>
          </p:cNvSpPr>
          <p:nvPr>
            <p:ph idx="1"/>
          </p:nvPr>
        </p:nvSpPr>
        <p:spPr>
          <a:xfrm>
            <a:off x="457200" y="1600201"/>
            <a:ext cx="8229600" cy="2971799"/>
          </a:xfrm>
        </p:spPr>
        <p:txBody>
          <a:bodyPr>
            <a:normAutofit lnSpcReduction="10000"/>
          </a:bodyPr>
          <a:lstStyle/>
          <a:p>
            <a:pPr marL="0" lvl="1" indent="0">
              <a:buNone/>
            </a:pPr>
            <a:r>
              <a:rPr lang="en-US" b="1" dirty="0">
                <a:solidFill>
                  <a:srgbClr val="948A54"/>
                </a:solidFill>
              </a:rPr>
              <a:t>3. Recommend access to caffeine</a:t>
            </a:r>
          </a:p>
          <a:p>
            <a:pPr marL="0" indent="0">
              <a:buNone/>
            </a:pPr>
            <a:endParaRPr lang="en-US" b="1" dirty="0" smtClean="0"/>
          </a:p>
          <a:p>
            <a:pPr marL="0" indent="0">
              <a:buNone/>
            </a:pPr>
            <a:r>
              <a:rPr lang="en-US" sz="2800" b="1" dirty="0" smtClean="0"/>
              <a:t>Goal: </a:t>
            </a:r>
            <a:r>
              <a:rPr lang="en-US" sz="2800" dirty="0" smtClean="0"/>
              <a:t>100% of shifts with access to caffeine.</a:t>
            </a:r>
          </a:p>
          <a:p>
            <a:endParaRPr lang="en-US" sz="2800" dirty="0"/>
          </a:p>
          <a:p>
            <a:pPr marL="0" indent="0">
              <a:buNone/>
            </a:pPr>
            <a:r>
              <a:rPr lang="en-US" sz="2800" b="1" dirty="0" smtClean="0"/>
              <a:t>Performance Measure: </a:t>
            </a:r>
            <a:r>
              <a:rPr lang="en-US" sz="2800" dirty="0" smtClean="0"/>
              <a:t>Percent of all shifts where EMS personnel have access to caffeine.</a:t>
            </a:r>
            <a:endParaRPr lang="en-US" sz="2800" dirty="0"/>
          </a:p>
        </p:txBody>
      </p:sp>
      <p:sp>
        <p:nvSpPr>
          <p:cNvPr id="5" name="TextBox 4"/>
          <p:cNvSpPr txBox="1"/>
          <p:nvPr/>
        </p:nvSpPr>
        <p:spPr>
          <a:xfrm>
            <a:off x="457199" y="5331771"/>
            <a:ext cx="6602339" cy="584776"/>
          </a:xfrm>
          <a:prstGeom prst="rect">
            <a:avLst/>
          </a:prstGeom>
          <a:noFill/>
        </p:spPr>
        <p:txBody>
          <a:bodyPr wrap="square" rtlCol="0">
            <a:spAutoFit/>
          </a:bodyPr>
          <a:lstStyle/>
          <a:p>
            <a:r>
              <a:rPr lang="en-US" sz="1600" dirty="0" smtClean="0">
                <a:latin typeface="Arial"/>
                <a:cs typeface="Arial"/>
              </a:rPr>
              <a:t>See Temple</a:t>
            </a:r>
            <a:r>
              <a:rPr lang="en-US" sz="1600" b="0" dirty="0" smtClean="0">
                <a:latin typeface="Arial"/>
                <a:cs typeface="Arial"/>
              </a:rPr>
              <a:t> </a:t>
            </a:r>
            <a:r>
              <a:rPr lang="en-US" sz="1600" b="0" dirty="0" smtClean="0">
                <a:latin typeface="Arial"/>
                <a:cs typeface="Arial"/>
              </a:rPr>
              <a:t>et al</a:t>
            </a:r>
            <a:r>
              <a:rPr lang="en-US" sz="1600" b="0" dirty="0" smtClean="0">
                <a:latin typeface="Arial"/>
                <a:cs typeface="Arial"/>
              </a:rPr>
              <a:t>. at </a:t>
            </a:r>
            <a:r>
              <a:rPr lang="da-DK" sz="1600" dirty="0">
                <a:latin typeface="Arial"/>
                <a:cs typeface="Arial"/>
                <a:hlinkClick r:id="rId2"/>
              </a:rPr>
              <a:t>http://tandfonline.com/doi/full/10.1080/</a:t>
            </a:r>
            <a:r>
              <a:rPr lang="da-DK" sz="1600" dirty="0" smtClean="0">
                <a:latin typeface="Arial"/>
                <a:cs typeface="Arial"/>
                <a:hlinkClick r:id="rId2"/>
              </a:rPr>
              <a:t>10903127.2017.1382624</a:t>
            </a:r>
            <a:r>
              <a:rPr lang="da-DK" sz="1600" dirty="0" smtClean="0">
                <a:latin typeface="Arial"/>
                <a:cs typeface="Arial"/>
              </a:rPr>
              <a:t> </a:t>
            </a:r>
            <a:r>
              <a:rPr lang="en-US" sz="1600" b="0" dirty="0" smtClean="0">
                <a:latin typeface="Arial"/>
                <a:cs typeface="Arial"/>
              </a:rPr>
              <a:t> </a:t>
            </a:r>
            <a:endParaRPr lang="en-US" sz="1600" b="0" dirty="0">
              <a:latin typeface="Arial"/>
              <a:cs typeface="Arial"/>
            </a:endParaRPr>
          </a:p>
        </p:txBody>
      </p:sp>
    </p:spTree>
    <p:extLst>
      <p:ext uri="{BB962C8B-B14F-4D97-AF65-F5344CB8AC3E}">
        <p14:creationId xmlns:p14="http://schemas.microsoft.com/office/powerpoint/2010/main" val="861819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13037"/>
          </a:xfrm>
        </p:spPr>
        <p:txBody>
          <a:bodyPr/>
          <a:lstStyle/>
          <a:p>
            <a:r>
              <a:rPr lang="en-US" dirty="0" smtClean="0"/>
              <a:t>Adoption &amp; Evaluation</a:t>
            </a:r>
            <a:endParaRPr lang="en-US" dirty="0"/>
          </a:p>
        </p:txBody>
      </p:sp>
      <p:sp>
        <p:nvSpPr>
          <p:cNvPr id="3" name="Content Placeholder 2"/>
          <p:cNvSpPr>
            <a:spLocks noGrp="1"/>
          </p:cNvSpPr>
          <p:nvPr>
            <p:ph idx="1"/>
          </p:nvPr>
        </p:nvSpPr>
        <p:spPr>
          <a:xfrm>
            <a:off x="457200" y="1406118"/>
            <a:ext cx="8229600" cy="3938421"/>
          </a:xfrm>
        </p:spPr>
        <p:txBody>
          <a:bodyPr>
            <a:normAutofit fontScale="92500"/>
          </a:bodyPr>
          <a:lstStyle/>
          <a:p>
            <a:pPr marL="0" lvl="1" indent="0">
              <a:buNone/>
            </a:pPr>
            <a:r>
              <a:rPr lang="en-US" b="1" dirty="0" smtClean="0">
                <a:solidFill>
                  <a:srgbClr val="948A54"/>
                </a:solidFill>
              </a:rPr>
              <a:t>4.  Recommend </a:t>
            </a:r>
            <a:r>
              <a:rPr lang="en-US" b="1" dirty="0">
                <a:solidFill>
                  <a:srgbClr val="948A54"/>
                </a:solidFill>
              </a:rPr>
              <a:t>allowing naps during shifts</a:t>
            </a:r>
          </a:p>
          <a:p>
            <a:pPr marL="0" indent="0">
              <a:buNone/>
            </a:pPr>
            <a:endParaRPr lang="en-US" sz="2600" b="1" dirty="0" smtClean="0"/>
          </a:p>
          <a:p>
            <a:pPr marL="0" indent="0">
              <a:buNone/>
            </a:pPr>
            <a:r>
              <a:rPr lang="en-US" sz="2600" b="1" dirty="0" smtClean="0"/>
              <a:t>Goal</a:t>
            </a:r>
            <a:r>
              <a:rPr lang="en-US" sz="2600" b="1" dirty="0"/>
              <a:t>: </a:t>
            </a:r>
            <a:r>
              <a:rPr lang="en-US" sz="2600" dirty="0"/>
              <a:t>EMS personnel are provided with access </a:t>
            </a:r>
            <a:r>
              <a:rPr lang="en-US" sz="2600" dirty="0" smtClean="0"/>
              <a:t>to, </a:t>
            </a:r>
            <a:r>
              <a:rPr lang="en-US" sz="2600" dirty="0"/>
              <a:t>and permission to take a nap while on duty in 100% </a:t>
            </a:r>
            <a:r>
              <a:rPr lang="en-US" sz="2600" dirty="0" smtClean="0"/>
              <a:t>of extended </a:t>
            </a:r>
            <a:r>
              <a:rPr lang="en-US" sz="2600" dirty="0"/>
              <a:t>shifts (i.e., ≥12 hours) and shifts taking place </a:t>
            </a:r>
            <a:r>
              <a:rPr lang="en-US" sz="2600" dirty="0" smtClean="0"/>
              <a:t>overnight</a:t>
            </a:r>
            <a:r>
              <a:rPr lang="en-US" sz="2600" dirty="0" smtClean="0"/>
              <a:t>.</a:t>
            </a:r>
          </a:p>
          <a:p>
            <a:pPr marL="0" indent="0">
              <a:buNone/>
            </a:pPr>
            <a:endParaRPr lang="en-US" sz="2600" dirty="0"/>
          </a:p>
          <a:p>
            <a:pPr marL="0" indent="0">
              <a:buNone/>
            </a:pPr>
            <a:r>
              <a:rPr lang="en-US" sz="2600" b="1" dirty="0" smtClean="0"/>
              <a:t>Performance Measure: </a:t>
            </a:r>
            <a:r>
              <a:rPr lang="en-US" sz="2600" dirty="0" smtClean="0"/>
              <a:t>Percent of all shifts where EMS personnel are provided with access to and permission to take a nap on duty.</a:t>
            </a:r>
            <a:endParaRPr lang="en-US" sz="2600" dirty="0"/>
          </a:p>
        </p:txBody>
      </p:sp>
      <p:sp>
        <p:nvSpPr>
          <p:cNvPr id="5" name="TextBox 4"/>
          <p:cNvSpPr txBox="1"/>
          <p:nvPr/>
        </p:nvSpPr>
        <p:spPr>
          <a:xfrm>
            <a:off x="457199" y="5876396"/>
            <a:ext cx="6717799" cy="584776"/>
          </a:xfrm>
          <a:prstGeom prst="rect">
            <a:avLst/>
          </a:prstGeom>
          <a:noFill/>
        </p:spPr>
        <p:txBody>
          <a:bodyPr wrap="square" rtlCol="0">
            <a:spAutoFit/>
          </a:bodyPr>
          <a:lstStyle/>
          <a:p>
            <a:r>
              <a:rPr lang="en-US" sz="1600" b="0" dirty="0" smtClean="0">
                <a:latin typeface="Arial"/>
                <a:cs typeface="Arial"/>
              </a:rPr>
              <a:t>See Martin-Gill et al. at </a:t>
            </a:r>
            <a:r>
              <a:rPr lang="da-DK" sz="1600" dirty="0">
                <a:latin typeface="Arial"/>
                <a:cs typeface="Arial"/>
                <a:hlinkClick r:id="rId2"/>
              </a:rPr>
              <a:t>http://tandfonline.com/doi/full/10.1080/</a:t>
            </a:r>
            <a:r>
              <a:rPr lang="da-DK" sz="1600" dirty="0" smtClean="0">
                <a:latin typeface="Arial"/>
                <a:cs typeface="Arial"/>
                <a:hlinkClick r:id="rId2"/>
              </a:rPr>
              <a:t>10903127.2017.1376136</a:t>
            </a:r>
            <a:r>
              <a:rPr lang="da-DK" sz="1600" dirty="0" smtClean="0">
                <a:latin typeface="Arial"/>
                <a:cs typeface="Arial"/>
              </a:rPr>
              <a:t> </a:t>
            </a:r>
            <a:r>
              <a:rPr lang="en-US" sz="1600" b="0" dirty="0" smtClean="0">
                <a:latin typeface="Arial"/>
                <a:cs typeface="Arial"/>
              </a:rPr>
              <a:t> </a:t>
            </a:r>
            <a:endParaRPr lang="en-US" sz="1600" b="0" dirty="0">
              <a:latin typeface="Arial"/>
              <a:cs typeface="Arial"/>
            </a:endParaRPr>
          </a:p>
        </p:txBody>
      </p:sp>
    </p:spTree>
    <p:extLst>
      <p:ext uri="{BB962C8B-B14F-4D97-AF65-F5344CB8AC3E}">
        <p14:creationId xmlns:p14="http://schemas.microsoft.com/office/powerpoint/2010/main" val="607099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90117"/>
            <a:ext cx="8229600" cy="3952368"/>
          </a:xfrm>
        </p:spPr>
        <p:txBody>
          <a:bodyPr>
            <a:normAutofit fontScale="85000" lnSpcReduction="20000"/>
          </a:bodyPr>
          <a:lstStyle/>
          <a:p>
            <a:pPr marL="0" lvl="1" indent="0">
              <a:buNone/>
            </a:pPr>
            <a:r>
              <a:rPr lang="en-US" b="1" dirty="0" smtClean="0">
                <a:solidFill>
                  <a:srgbClr val="948A54"/>
                </a:solidFill>
              </a:rPr>
              <a:t>5.  Recommend </a:t>
            </a:r>
            <a:r>
              <a:rPr lang="en-US" b="1" dirty="0">
                <a:solidFill>
                  <a:srgbClr val="948A54"/>
                </a:solidFill>
              </a:rPr>
              <a:t>education/training in sleep/fatigue</a:t>
            </a:r>
          </a:p>
          <a:p>
            <a:pPr marL="0" indent="0">
              <a:buNone/>
            </a:pPr>
            <a:endParaRPr lang="en-US" sz="2800" b="1" dirty="0" smtClean="0"/>
          </a:p>
          <a:p>
            <a:pPr marL="0" indent="0">
              <a:buNone/>
            </a:pPr>
            <a:r>
              <a:rPr lang="en-US" sz="2800" b="1" dirty="0" smtClean="0"/>
              <a:t>Goal</a:t>
            </a:r>
            <a:r>
              <a:rPr lang="en-US" sz="2800" b="1" dirty="0"/>
              <a:t>: </a:t>
            </a:r>
            <a:r>
              <a:rPr lang="en-US" sz="2800" dirty="0"/>
              <a:t>1) 100% of EMS personnel have received fatigue education and training as part of new </a:t>
            </a:r>
            <a:r>
              <a:rPr lang="en-US" sz="2800" dirty="0" smtClean="0"/>
              <a:t>employee orientation</a:t>
            </a:r>
            <a:r>
              <a:rPr lang="en-US" sz="2800" dirty="0"/>
              <a:t>/training; and 2) 100% of EMS personnel have received fatigue education and training within </a:t>
            </a:r>
            <a:r>
              <a:rPr lang="en-US" sz="2800" dirty="0" smtClean="0"/>
              <a:t>the previous </a:t>
            </a:r>
            <a:r>
              <a:rPr lang="en-US" sz="2800" dirty="0"/>
              <a:t>two years</a:t>
            </a:r>
            <a:r>
              <a:rPr lang="en-US" sz="2800" dirty="0" smtClean="0"/>
              <a:t>.</a:t>
            </a:r>
          </a:p>
          <a:p>
            <a:pPr marL="0" indent="0">
              <a:buNone/>
            </a:pPr>
            <a:endParaRPr lang="en-US" sz="2800" dirty="0" smtClean="0"/>
          </a:p>
          <a:p>
            <a:pPr marL="0" indent="0">
              <a:buNone/>
            </a:pPr>
            <a:r>
              <a:rPr lang="en-US" sz="2400" b="1" dirty="0" smtClean="0"/>
              <a:t>Performance Measure: </a:t>
            </a:r>
            <a:r>
              <a:rPr lang="en-US" sz="2400" dirty="0" smtClean="0"/>
              <a:t>Percent </a:t>
            </a:r>
            <a:r>
              <a:rPr lang="en-US" sz="2400" dirty="0"/>
              <a:t>of EMS personnel who have: 1) received education and training to </a:t>
            </a:r>
            <a:r>
              <a:rPr lang="en-US" sz="2400" dirty="0" smtClean="0"/>
              <a:t>mitigate fatigue </a:t>
            </a:r>
            <a:r>
              <a:rPr lang="en-US" sz="2400" dirty="0"/>
              <a:t>and fatigue-related risks during new employee orientation/training; and 2) received education </a:t>
            </a:r>
            <a:r>
              <a:rPr lang="en-US" sz="2400" dirty="0" smtClean="0"/>
              <a:t>and training </a:t>
            </a:r>
            <a:r>
              <a:rPr lang="en-US" sz="2400" dirty="0"/>
              <a:t>to mitigate fatigue and fatigue-related risks within the previous two years.</a:t>
            </a:r>
          </a:p>
        </p:txBody>
      </p:sp>
      <p:sp>
        <p:nvSpPr>
          <p:cNvPr id="5" name="TextBox 4"/>
          <p:cNvSpPr txBox="1"/>
          <p:nvPr/>
        </p:nvSpPr>
        <p:spPr>
          <a:xfrm>
            <a:off x="457200" y="5747995"/>
            <a:ext cx="6387914" cy="584776"/>
          </a:xfrm>
          <a:prstGeom prst="rect">
            <a:avLst/>
          </a:prstGeom>
          <a:noFill/>
        </p:spPr>
        <p:txBody>
          <a:bodyPr wrap="square" rtlCol="0">
            <a:spAutoFit/>
          </a:bodyPr>
          <a:lstStyle/>
          <a:p>
            <a:r>
              <a:rPr lang="en-US" sz="1600" dirty="0" smtClean="0">
                <a:latin typeface="Arial"/>
                <a:cs typeface="Arial"/>
              </a:rPr>
              <a:t>See Barger </a:t>
            </a:r>
            <a:r>
              <a:rPr lang="en-US" sz="1600" b="0" dirty="0" smtClean="0">
                <a:latin typeface="Arial"/>
                <a:cs typeface="Arial"/>
              </a:rPr>
              <a:t>et </a:t>
            </a:r>
            <a:r>
              <a:rPr lang="en-US" sz="1600" b="0" dirty="0" err="1" smtClean="0">
                <a:latin typeface="Arial"/>
                <a:cs typeface="Arial"/>
              </a:rPr>
              <a:t>al.at</a:t>
            </a:r>
            <a:r>
              <a:rPr lang="en-US" sz="1600" b="0" dirty="0" smtClean="0">
                <a:latin typeface="Arial"/>
                <a:cs typeface="Arial"/>
              </a:rPr>
              <a:t> </a:t>
            </a:r>
            <a:r>
              <a:rPr lang="da-DK" sz="1600" dirty="0">
                <a:latin typeface="Arial"/>
                <a:cs typeface="Arial"/>
                <a:hlinkClick r:id="rId2"/>
              </a:rPr>
              <a:t>http://tandfonline.com/doi/full/10.1080/</a:t>
            </a:r>
            <a:r>
              <a:rPr lang="da-DK" sz="1600" dirty="0" smtClean="0">
                <a:latin typeface="Arial"/>
                <a:cs typeface="Arial"/>
                <a:hlinkClick r:id="rId2"/>
              </a:rPr>
              <a:t>10903127.2017.1362087</a:t>
            </a:r>
            <a:r>
              <a:rPr lang="da-DK" sz="1600" dirty="0" smtClean="0">
                <a:latin typeface="Arial"/>
                <a:cs typeface="Arial"/>
              </a:rPr>
              <a:t> </a:t>
            </a:r>
            <a:endParaRPr lang="en-US" sz="1600" b="0" dirty="0">
              <a:latin typeface="Arial"/>
              <a:cs typeface="Arial"/>
            </a:endParaRPr>
          </a:p>
        </p:txBody>
      </p:sp>
      <p:sp>
        <p:nvSpPr>
          <p:cNvPr id="7" name="Title 1"/>
          <p:cNvSpPr>
            <a:spLocks noGrp="1"/>
          </p:cNvSpPr>
          <p:nvPr>
            <p:ph type="title"/>
          </p:nvPr>
        </p:nvSpPr>
        <p:spPr>
          <a:xfrm>
            <a:off x="457200" y="274638"/>
            <a:ext cx="8229600" cy="847055"/>
          </a:xfrm>
        </p:spPr>
        <p:txBody>
          <a:bodyPr/>
          <a:lstStyle/>
          <a:p>
            <a:r>
              <a:rPr lang="en-US" dirty="0" smtClean="0"/>
              <a:t>Adoption &amp; Evaluation</a:t>
            </a:r>
            <a:endParaRPr lang="en-US" dirty="0"/>
          </a:p>
        </p:txBody>
      </p:sp>
    </p:spTree>
    <p:extLst>
      <p:ext uri="{BB962C8B-B14F-4D97-AF65-F5344CB8AC3E}">
        <p14:creationId xmlns:p14="http://schemas.microsoft.com/office/powerpoint/2010/main" val="3932151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a:t>Five recommendations based on the best available evidence</a:t>
            </a:r>
          </a:p>
          <a:p>
            <a:endParaRPr lang="en-US" dirty="0" smtClean="0"/>
          </a:p>
          <a:p>
            <a:r>
              <a:rPr lang="en-US" dirty="0" smtClean="0"/>
              <a:t>Tremendous flexibility with implementing recommendations</a:t>
            </a:r>
            <a:endParaRPr lang="en-US" dirty="0"/>
          </a:p>
        </p:txBody>
      </p:sp>
    </p:spTree>
    <p:extLst>
      <p:ext uri="{BB962C8B-B14F-4D97-AF65-F5344CB8AC3E}">
        <p14:creationId xmlns:p14="http://schemas.microsoft.com/office/powerpoint/2010/main" val="33507644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6509187"/>
            <a:ext cx="3276600" cy="261610"/>
          </a:xfrm>
          <a:prstGeom prst="rect">
            <a:avLst/>
          </a:prstGeom>
          <a:noFill/>
        </p:spPr>
        <p:txBody>
          <a:bodyPr wrap="square" rtlCol="0">
            <a:spAutoFit/>
          </a:bodyPr>
          <a:lstStyle/>
          <a:p>
            <a:pPr>
              <a:defRPr/>
            </a:pPr>
            <a:r>
              <a:rPr lang="en-US" altLang="en-US" sz="1100" dirty="0">
                <a:solidFill>
                  <a:srgbClr val="FFFFFF"/>
                </a:solidFill>
                <a:latin typeface="Arial Narrow"/>
                <a:cs typeface="Arial Narrow"/>
              </a:rPr>
              <a:t>Do Not Circulate Without Permission of P.D. Patterson</a:t>
            </a:r>
          </a:p>
        </p:txBody>
      </p:sp>
      <p:sp>
        <p:nvSpPr>
          <p:cNvPr id="7" name="Title 6"/>
          <p:cNvSpPr>
            <a:spLocks noGrp="1"/>
          </p:cNvSpPr>
          <p:nvPr>
            <p:ph type="title"/>
          </p:nvPr>
        </p:nvSpPr>
        <p:spPr/>
        <p:txBody>
          <a:bodyPr>
            <a:normAutofit/>
          </a:bodyPr>
          <a:lstStyle/>
          <a:p>
            <a:r>
              <a:rPr lang="en-US" sz="3600" dirty="0" smtClean="0"/>
              <a:t>November 2017 – December 2018*</a:t>
            </a:r>
            <a:endParaRPr lang="en-US" sz="3600" dirty="0"/>
          </a:p>
        </p:txBody>
      </p:sp>
      <p:sp>
        <p:nvSpPr>
          <p:cNvPr id="8" name="Up Arrow 7"/>
          <p:cNvSpPr/>
          <p:nvPr/>
        </p:nvSpPr>
        <p:spPr>
          <a:xfrm>
            <a:off x="4313479" y="5101240"/>
            <a:ext cx="675800" cy="1204651"/>
          </a:xfrm>
          <a:prstGeom prst="upArrow">
            <a:avLst/>
          </a:prstGeom>
          <a:gradFill>
            <a:gsLst>
              <a:gs pos="0">
                <a:srgbClr val="800000"/>
              </a:gs>
              <a:gs pos="100000">
                <a:schemeClr val="accent2">
                  <a:lumMod val="75000"/>
                </a:schemeClr>
              </a:gs>
            </a:gsLst>
          </a:gradFill>
          <a:ln>
            <a:solidFill>
              <a:srgbClr val="800000"/>
            </a:solidFill>
          </a:ln>
        </p:spPr>
        <p:style>
          <a:lnRef idx="1">
            <a:schemeClr val="accent1"/>
          </a:lnRef>
          <a:fillRef idx="3">
            <a:schemeClr val="accent1"/>
          </a:fillRef>
          <a:effectRef idx="2">
            <a:schemeClr val="accent1"/>
          </a:effectRef>
          <a:fontRef idx="minor">
            <a:schemeClr val="lt1"/>
          </a:fontRef>
        </p:style>
        <p:txBody>
          <a:bodyPr/>
          <a:lstStyle/>
          <a:p>
            <a:endParaRPr lang="en-US"/>
          </a:p>
        </p:txBody>
      </p:sp>
      <p:grpSp>
        <p:nvGrpSpPr>
          <p:cNvPr id="9" name="Group 8"/>
          <p:cNvGrpSpPr/>
          <p:nvPr/>
        </p:nvGrpSpPr>
        <p:grpSpPr>
          <a:xfrm>
            <a:off x="383897" y="2089546"/>
            <a:ext cx="8467195" cy="2750050"/>
            <a:chOff x="383897" y="2089546"/>
            <a:chExt cx="8467195" cy="2750050"/>
          </a:xfrm>
        </p:grpSpPr>
        <p:sp>
          <p:nvSpPr>
            <p:cNvPr id="10" name="TextBox 9"/>
            <p:cNvSpPr txBox="1"/>
            <p:nvPr/>
          </p:nvSpPr>
          <p:spPr>
            <a:xfrm>
              <a:off x="383897" y="2089546"/>
              <a:ext cx="8458200" cy="584776"/>
            </a:xfrm>
            <a:prstGeom prst="rect">
              <a:avLst/>
            </a:prstGeom>
            <a:solidFill>
              <a:schemeClr val="bg1">
                <a:lumMod val="85000"/>
              </a:schemeClr>
            </a:solidFill>
          </p:spPr>
          <p:txBody>
            <a:bodyPr wrap="square" rtlCol="0">
              <a:spAutoFit/>
            </a:bodyPr>
            <a:lstStyle/>
            <a:p>
              <a:pPr algn="ctr"/>
              <a:r>
                <a:rPr lang="en-US" sz="3200" dirty="0" smtClean="0">
                  <a:solidFill>
                    <a:srgbClr val="800000"/>
                  </a:solidFill>
                  <a:latin typeface="Rockwell"/>
                  <a:cs typeface="Rockwell"/>
                </a:rPr>
                <a:t>The Fatigue in EMS Project</a:t>
              </a:r>
            </a:p>
          </p:txBody>
        </p:sp>
        <p:sp>
          <p:nvSpPr>
            <p:cNvPr id="11" name="TextBox 10"/>
            <p:cNvSpPr txBox="1"/>
            <p:nvPr/>
          </p:nvSpPr>
          <p:spPr>
            <a:xfrm>
              <a:off x="399973" y="2852795"/>
              <a:ext cx="2397487" cy="400110"/>
            </a:xfrm>
            <a:prstGeom prst="rect">
              <a:avLst/>
            </a:prstGeom>
            <a:solidFill>
              <a:srgbClr val="800000"/>
            </a:solidFill>
          </p:spPr>
          <p:txBody>
            <a:bodyPr wrap="square" rtlCol="0">
              <a:spAutoFit/>
            </a:bodyPr>
            <a:lstStyle/>
            <a:p>
              <a:pPr algn="ctr"/>
              <a:r>
                <a:rPr lang="en-US" sz="2000" dirty="0" smtClean="0">
                  <a:solidFill>
                    <a:schemeClr val="bg1"/>
                  </a:solidFill>
                </a:rPr>
                <a:t>PHASE 1</a:t>
              </a:r>
              <a:endParaRPr lang="en-US" sz="2000" dirty="0">
                <a:solidFill>
                  <a:schemeClr val="bg1"/>
                </a:solidFill>
              </a:endParaRPr>
            </a:p>
          </p:txBody>
        </p:sp>
        <p:sp>
          <p:nvSpPr>
            <p:cNvPr id="12" name="TextBox 11"/>
            <p:cNvSpPr txBox="1"/>
            <p:nvPr/>
          </p:nvSpPr>
          <p:spPr>
            <a:xfrm>
              <a:off x="3462376" y="2852795"/>
              <a:ext cx="2397487" cy="400110"/>
            </a:xfrm>
            <a:prstGeom prst="rect">
              <a:avLst/>
            </a:prstGeom>
            <a:solidFill>
              <a:srgbClr val="800000"/>
            </a:solidFill>
          </p:spPr>
          <p:txBody>
            <a:bodyPr wrap="square" rtlCol="0">
              <a:spAutoFit/>
            </a:bodyPr>
            <a:lstStyle/>
            <a:p>
              <a:pPr algn="ctr"/>
              <a:r>
                <a:rPr lang="en-US" sz="2000" dirty="0" smtClean="0">
                  <a:solidFill>
                    <a:schemeClr val="bg1"/>
                  </a:solidFill>
                </a:rPr>
                <a:t>PHASE 2</a:t>
              </a:r>
              <a:endParaRPr lang="en-US" sz="2000" dirty="0">
                <a:solidFill>
                  <a:schemeClr val="bg1"/>
                </a:solidFill>
              </a:endParaRPr>
            </a:p>
          </p:txBody>
        </p:sp>
        <p:sp>
          <p:nvSpPr>
            <p:cNvPr id="13" name="TextBox 12"/>
            <p:cNvSpPr txBox="1"/>
            <p:nvPr/>
          </p:nvSpPr>
          <p:spPr>
            <a:xfrm>
              <a:off x="6453605" y="2852795"/>
              <a:ext cx="2397487" cy="400110"/>
            </a:xfrm>
            <a:prstGeom prst="rect">
              <a:avLst/>
            </a:prstGeom>
            <a:solidFill>
              <a:srgbClr val="800000"/>
            </a:solidFill>
          </p:spPr>
          <p:txBody>
            <a:bodyPr wrap="square" rtlCol="0">
              <a:spAutoFit/>
            </a:bodyPr>
            <a:lstStyle/>
            <a:p>
              <a:pPr algn="ctr"/>
              <a:r>
                <a:rPr lang="en-US" sz="2000" dirty="0" smtClean="0">
                  <a:solidFill>
                    <a:schemeClr val="bg1"/>
                  </a:solidFill>
                </a:rPr>
                <a:t>PHASE 3</a:t>
              </a:r>
            </a:p>
          </p:txBody>
        </p:sp>
        <p:sp>
          <p:nvSpPr>
            <p:cNvPr id="14" name="TextBox 13"/>
            <p:cNvSpPr txBox="1"/>
            <p:nvPr/>
          </p:nvSpPr>
          <p:spPr>
            <a:xfrm>
              <a:off x="383897" y="3351073"/>
              <a:ext cx="2397487" cy="1200329"/>
            </a:xfrm>
            <a:prstGeom prst="rect">
              <a:avLst/>
            </a:prstGeom>
            <a:solidFill>
              <a:schemeClr val="accent2">
                <a:lumMod val="40000"/>
                <a:lumOff val="60000"/>
              </a:schemeClr>
            </a:solidFill>
          </p:spPr>
          <p:txBody>
            <a:bodyPr wrap="square" rtlCol="0">
              <a:spAutoFit/>
            </a:bodyPr>
            <a:lstStyle/>
            <a:p>
              <a:pPr algn="ctr"/>
              <a:r>
                <a:rPr lang="en-US" dirty="0" smtClean="0"/>
                <a:t>Develop Evidence-Based Guideline (EBG) for fatigue risk management in EMS</a:t>
              </a:r>
            </a:p>
          </p:txBody>
        </p:sp>
        <p:sp>
          <p:nvSpPr>
            <p:cNvPr id="15" name="TextBox 14"/>
            <p:cNvSpPr txBox="1"/>
            <p:nvPr/>
          </p:nvSpPr>
          <p:spPr>
            <a:xfrm>
              <a:off x="3462376" y="3362268"/>
              <a:ext cx="2397487" cy="1477328"/>
            </a:xfrm>
            <a:prstGeom prst="rect">
              <a:avLst/>
            </a:prstGeom>
            <a:solidFill>
              <a:schemeClr val="accent2">
                <a:lumMod val="40000"/>
                <a:lumOff val="60000"/>
              </a:schemeClr>
            </a:solidFill>
          </p:spPr>
          <p:txBody>
            <a:bodyPr wrap="square" rtlCol="0">
              <a:spAutoFit/>
            </a:bodyPr>
            <a:lstStyle/>
            <a:p>
              <a:pPr algn="ctr"/>
              <a:r>
                <a:rPr lang="en-US" dirty="0" smtClean="0"/>
                <a:t>Test the impact of one or more evidence-based recommendations in an experimental study</a:t>
              </a:r>
              <a:endParaRPr lang="en-US" dirty="0"/>
            </a:p>
          </p:txBody>
        </p:sp>
        <p:sp>
          <p:nvSpPr>
            <p:cNvPr id="16" name="TextBox 15"/>
            <p:cNvSpPr txBox="1"/>
            <p:nvPr/>
          </p:nvSpPr>
          <p:spPr>
            <a:xfrm>
              <a:off x="6444610" y="3351073"/>
              <a:ext cx="2397487" cy="1477328"/>
            </a:xfrm>
            <a:prstGeom prst="rect">
              <a:avLst/>
            </a:prstGeom>
            <a:solidFill>
              <a:schemeClr val="accent2">
                <a:lumMod val="40000"/>
                <a:lumOff val="60000"/>
              </a:schemeClr>
            </a:solidFill>
          </p:spPr>
          <p:txBody>
            <a:bodyPr wrap="square" rtlCol="0">
              <a:spAutoFit/>
            </a:bodyPr>
            <a:lstStyle/>
            <a:p>
              <a:pPr algn="ctr"/>
              <a:r>
                <a:rPr lang="en-US" dirty="0" smtClean="0"/>
                <a:t>Develop a </a:t>
              </a:r>
              <a:r>
                <a:rPr lang="en-US" dirty="0" err="1" smtClean="0"/>
                <a:t>biomathematical</a:t>
              </a:r>
              <a:r>
                <a:rPr lang="en-US" dirty="0" smtClean="0"/>
                <a:t> model tailored to EMS shift scheduling and make freely available</a:t>
              </a:r>
              <a:endParaRPr lang="en-US" dirty="0"/>
            </a:p>
          </p:txBody>
        </p:sp>
      </p:grpSp>
    </p:spTree>
    <p:extLst>
      <p:ext uri="{BB962C8B-B14F-4D97-AF65-F5344CB8AC3E}">
        <p14:creationId xmlns:p14="http://schemas.microsoft.com/office/powerpoint/2010/main" val="26915670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Contract Timeline for Aim 1 and 2</a:t>
            </a:r>
            <a:endParaRPr lang="en-US" dirty="0"/>
          </a:p>
        </p:txBody>
      </p:sp>
      <p:sp>
        <p:nvSpPr>
          <p:cNvPr id="3" name="Content Placeholder 2"/>
          <p:cNvSpPr>
            <a:spLocks noGrp="1"/>
          </p:cNvSpPr>
          <p:nvPr>
            <p:ph idx="1"/>
          </p:nvPr>
        </p:nvSpPr>
        <p:spPr/>
        <p:txBody>
          <a:bodyPr/>
          <a:lstStyle/>
          <a:p>
            <a:r>
              <a:rPr lang="en-US" dirty="0" smtClean="0"/>
              <a:t>November ‘17 to May ‘18 develop and pilot test the intervention and recruit EMS agencies</a:t>
            </a:r>
          </a:p>
          <a:p>
            <a:endParaRPr lang="en-US" dirty="0"/>
          </a:p>
          <a:p>
            <a:r>
              <a:rPr lang="en-US" dirty="0" smtClean="0"/>
              <a:t>May ‘18 enroll EMS agencies and start data collection</a:t>
            </a:r>
          </a:p>
          <a:p>
            <a:endParaRPr lang="en-US" dirty="0"/>
          </a:p>
          <a:p>
            <a:r>
              <a:rPr lang="en-US" dirty="0" smtClean="0"/>
              <a:t>Nov/Dec </a:t>
            </a:r>
            <a:r>
              <a:rPr lang="fr-FR" dirty="0" smtClean="0"/>
              <a:t>’</a:t>
            </a:r>
            <a:r>
              <a:rPr lang="en-US" dirty="0" smtClean="0"/>
              <a:t>18 complete data collection*</a:t>
            </a:r>
          </a:p>
        </p:txBody>
      </p:sp>
      <p:sp>
        <p:nvSpPr>
          <p:cNvPr id="4" name="TextBox 3"/>
          <p:cNvSpPr txBox="1"/>
          <p:nvPr/>
        </p:nvSpPr>
        <p:spPr>
          <a:xfrm>
            <a:off x="381000" y="6509187"/>
            <a:ext cx="3276600" cy="261610"/>
          </a:xfrm>
          <a:prstGeom prst="rect">
            <a:avLst/>
          </a:prstGeom>
          <a:noFill/>
        </p:spPr>
        <p:txBody>
          <a:bodyPr wrap="square" rtlCol="0">
            <a:spAutoFit/>
          </a:bodyPr>
          <a:lstStyle/>
          <a:p>
            <a:pPr>
              <a:defRPr/>
            </a:pPr>
            <a:r>
              <a:rPr lang="en-US" altLang="en-US" sz="1100" dirty="0">
                <a:solidFill>
                  <a:srgbClr val="FFFFFF"/>
                </a:solidFill>
                <a:latin typeface="Arial Narrow"/>
                <a:cs typeface="Arial Narrow"/>
              </a:rPr>
              <a:t>Do Not Circulate Without Permission of P.D. Patterson</a:t>
            </a:r>
          </a:p>
        </p:txBody>
      </p:sp>
    </p:spTree>
    <p:extLst>
      <p:ext uri="{BB962C8B-B14F-4D97-AF65-F5344CB8AC3E}">
        <p14:creationId xmlns:p14="http://schemas.microsoft.com/office/powerpoint/2010/main" val="358004296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 Amazing Partnership to Improve Safety in EMS!</a:t>
            </a:r>
            <a:endParaRPr lang="en-US" dirty="0"/>
          </a:p>
        </p:txBody>
      </p:sp>
      <p:sp>
        <p:nvSpPr>
          <p:cNvPr id="3" name="Content Placeholder 2"/>
          <p:cNvSpPr>
            <a:spLocks noGrp="1"/>
          </p:cNvSpPr>
          <p:nvPr>
            <p:ph idx="1"/>
          </p:nvPr>
        </p:nvSpPr>
        <p:spPr>
          <a:xfrm>
            <a:off x="457200" y="1724790"/>
            <a:ext cx="8229600" cy="4269315"/>
          </a:xfrm>
        </p:spPr>
        <p:txBody>
          <a:bodyPr>
            <a:normAutofit/>
          </a:bodyPr>
          <a:lstStyle/>
          <a:p>
            <a:r>
              <a:rPr lang="en-US" sz="2400" dirty="0" smtClean="0"/>
              <a:t>National Highway Traffic Safety Administration (NHTSA)</a:t>
            </a:r>
          </a:p>
          <a:p>
            <a:pPr lvl="1"/>
            <a:r>
              <a:rPr lang="en-US" sz="2200" dirty="0" smtClean="0"/>
              <a:t>Office of Behavioral Safety Research</a:t>
            </a:r>
          </a:p>
          <a:p>
            <a:pPr lvl="1"/>
            <a:r>
              <a:rPr lang="en-US" sz="2200" dirty="0" smtClean="0"/>
              <a:t>Office of Emergency Medical Services</a:t>
            </a:r>
          </a:p>
          <a:p>
            <a:r>
              <a:rPr lang="en-US" sz="2400" dirty="0" smtClean="0"/>
              <a:t>National Association of State EMS Officials (NASEMSO)</a:t>
            </a:r>
          </a:p>
          <a:p>
            <a:r>
              <a:rPr lang="en-US" sz="2400" dirty="0" smtClean="0"/>
              <a:t>University of Pittsburgh (Pitt)</a:t>
            </a:r>
          </a:p>
          <a:p>
            <a:pPr lvl="1"/>
            <a:r>
              <a:rPr lang="en-US" sz="2000" dirty="0" smtClean="0"/>
              <a:t>P. Daniel Patterson, PhD, NRP, Principal Investigator</a:t>
            </a:r>
          </a:p>
          <a:p>
            <a:r>
              <a:rPr lang="en-US" sz="2400" dirty="0"/>
              <a:t>Institutes for Behavior Resources, Inc. </a:t>
            </a:r>
            <a:r>
              <a:rPr lang="en-US" sz="2400" dirty="0" smtClean="0"/>
              <a:t>(IBR)</a:t>
            </a:r>
            <a:endParaRPr lang="en-US" sz="2400" dirty="0"/>
          </a:p>
          <a:p>
            <a:pPr marL="0" indent="0" algn="ctr">
              <a:buNone/>
            </a:pPr>
            <a:endParaRPr lang="en-US" sz="2800" dirty="0" smtClean="0"/>
          </a:p>
          <a:p>
            <a:pPr marL="0" indent="0" algn="ctr">
              <a:buNone/>
            </a:pPr>
            <a:r>
              <a:rPr lang="en-US" sz="2000" dirty="0" smtClean="0"/>
              <a:t>Contract </a:t>
            </a:r>
            <a:r>
              <a:rPr lang="en-US" sz="2000" dirty="0"/>
              <a:t>Number DTNH2215C00029</a:t>
            </a:r>
          </a:p>
          <a:p>
            <a:pPr lvl="1" algn="ctr"/>
            <a:endParaRPr lang="en-US" dirty="0"/>
          </a:p>
        </p:txBody>
      </p:sp>
    </p:spTree>
    <p:extLst>
      <p:ext uri="{BB962C8B-B14F-4D97-AF65-F5344CB8AC3E}">
        <p14:creationId xmlns:p14="http://schemas.microsoft.com/office/powerpoint/2010/main" val="157098841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*Possible Impact Phase 2 Deadline</a:t>
            </a:r>
            <a:endParaRPr lang="en-US" dirty="0"/>
          </a:p>
        </p:txBody>
      </p:sp>
      <p:sp>
        <p:nvSpPr>
          <p:cNvPr id="3" name="Content Placeholder 2"/>
          <p:cNvSpPr>
            <a:spLocks noGrp="1"/>
          </p:cNvSpPr>
          <p:nvPr>
            <p:ph idx="1"/>
          </p:nvPr>
        </p:nvSpPr>
        <p:spPr/>
        <p:txBody>
          <a:bodyPr>
            <a:normAutofit lnSpcReduction="10000"/>
          </a:bodyPr>
          <a:lstStyle/>
          <a:p>
            <a:r>
              <a:rPr lang="en-US" dirty="0" smtClean="0"/>
              <a:t>To avoid overburdening the public with federally sponsored data collections, the Paperwork Reduction Act (PRA) of 1995 requires that U.S. federal government agencies obtain Office of Management and Budget (</a:t>
            </a:r>
            <a:r>
              <a:rPr lang="en-US" b="1" dirty="0" smtClean="0"/>
              <a:t>OMB</a:t>
            </a:r>
            <a:r>
              <a:rPr lang="en-US" dirty="0" smtClean="0"/>
              <a:t>) </a:t>
            </a:r>
            <a:r>
              <a:rPr lang="en-US" b="1" dirty="0" smtClean="0"/>
              <a:t>approval</a:t>
            </a:r>
            <a:r>
              <a:rPr lang="en-US" dirty="0" smtClean="0"/>
              <a:t> before requesting or collecting most types of information from the public.</a:t>
            </a:r>
          </a:p>
          <a:p>
            <a:r>
              <a:rPr lang="en-US" dirty="0"/>
              <a:t>S</a:t>
            </a:r>
            <a:r>
              <a:rPr lang="en-US" dirty="0" smtClean="0"/>
              <a:t>tudy </a:t>
            </a:r>
            <a:r>
              <a:rPr lang="en-US" i="1" dirty="0" smtClean="0"/>
              <a:t>likely to be </a:t>
            </a:r>
            <a:r>
              <a:rPr lang="en-US" dirty="0" smtClean="0"/>
              <a:t>delayed beyond 2018.</a:t>
            </a:r>
            <a:endParaRPr lang="en-US" dirty="0"/>
          </a:p>
        </p:txBody>
      </p:sp>
    </p:spTree>
    <p:extLst>
      <p:ext uri="{BB962C8B-B14F-4D97-AF65-F5344CB8AC3E}">
        <p14:creationId xmlns:p14="http://schemas.microsoft.com/office/powerpoint/2010/main" val="231776510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Population</a:t>
            </a:r>
            <a:endParaRPr lang="en-US" dirty="0"/>
          </a:p>
        </p:txBody>
      </p:sp>
      <p:sp>
        <p:nvSpPr>
          <p:cNvPr id="3" name="Content Placeholder 2"/>
          <p:cNvSpPr>
            <a:spLocks noGrp="1"/>
          </p:cNvSpPr>
          <p:nvPr>
            <p:ph idx="1"/>
          </p:nvPr>
        </p:nvSpPr>
        <p:spPr/>
        <p:txBody>
          <a:bodyPr/>
          <a:lstStyle/>
          <a:p>
            <a:r>
              <a:rPr lang="en-US" dirty="0" smtClean="0"/>
              <a:t>Recruit &amp; enroll diverse EMS operations</a:t>
            </a:r>
          </a:p>
          <a:p>
            <a:pPr lvl="1"/>
            <a:r>
              <a:rPr lang="en-US" dirty="0" smtClean="0"/>
              <a:t>All ground-based operations</a:t>
            </a:r>
          </a:p>
          <a:p>
            <a:pPr lvl="1"/>
            <a:r>
              <a:rPr lang="en-US" dirty="0" smtClean="0"/>
              <a:t>Include fire-based EMS operations</a:t>
            </a:r>
          </a:p>
          <a:p>
            <a:pPr lvl="1"/>
            <a:r>
              <a:rPr lang="en-US" dirty="0" smtClean="0"/>
              <a:t>Moderate sized (minimum of 50-300 employees)</a:t>
            </a:r>
          </a:p>
          <a:p>
            <a:pPr lvl="1"/>
            <a:r>
              <a:rPr lang="en-US" dirty="0" smtClean="0"/>
              <a:t>Nationwide recruitment </a:t>
            </a:r>
          </a:p>
          <a:p>
            <a:pPr lvl="1"/>
            <a:r>
              <a:rPr lang="en-US" dirty="0" smtClean="0"/>
              <a:t>Representation in all major Census regions</a:t>
            </a:r>
          </a:p>
          <a:p>
            <a:pPr lvl="1"/>
            <a:r>
              <a:rPr lang="en-US" dirty="0" smtClean="0"/>
              <a:t>Goal enrollment n=30 total EMS operations</a:t>
            </a:r>
            <a:endParaRPr lang="en-US" dirty="0"/>
          </a:p>
        </p:txBody>
      </p:sp>
      <p:sp>
        <p:nvSpPr>
          <p:cNvPr id="4" name="TextBox 3"/>
          <p:cNvSpPr txBox="1"/>
          <p:nvPr/>
        </p:nvSpPr>
        <p:spPr>
          <a:xfrm>
            <a:off x="381000" y="6509187"/>
            <a:ext cx="3276600" cy="261610"/>
          </a:xfrm>
          <a:prstGeom prst="rect">
            <a:avLst/>
          </a:prstGeom>
          <a:noFill/>
        </p:spPr>
        <p:txBody>
          <a:bodyPr wrap="square" rtlCol="0">
            <a:spAutoFit/>
          </a:bodyPr>
          <a:lstStyle/>
          <a:p>
            <a:pPr>
              <a:defRPr/>
            </a:pPr>
            <a:r>
              <a:rPr lang="en-US" altLang="en-US" sz="1100" dirty="0">
                <a:solidFill>
                  <a:srgbClr val="FFFFFF"/>
                </a:solidFill>
                <a:latin typeface="Arial Narrow"/>
                <a:cs typeface="Arial Narrow"/>
              </a:rPr>
              <a:t>Do Not Circulate Without Permission of P.D. Patterson</a:t>
            </a:r>
          </a:p>
        </p:txBody>
      </p:sp>
    </p:spTree>
    <p:extLst>
      <p:ext uri="{BB962C8B-B14F-4D97-AF65-F5344CB8AC3E}">
        <p14:creationId xmlns:p14="http://schemas.microsoft.com/office/powerpoint/2010/main" val="29120413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17638"/>
            <a:ext cx="8229600" cy="4754561"/>
          </a:xfrm>
        </p:spPr>
        <p:txBody>
          <a:bodyPr>
            <a:normAutofit/>
          </a:bodyPr>
          <a:lstStyle/>
          <a:p>
            <a:r>
              <a:rPr lang="en-US" sz="2800" dirty="0" smtClean="0"/>
              <a:t>“</a:t>
            </a:r>
            <a:r>
              <a:rPr lang="en-US" sz="2800" b="1" i="1" dirty="0" smtClean="0"/>
              <a:t>Take 10 for Sleep Health</a:t>
            </a:r>
            <a:r>
              <a:rPr lang="en-US" sz="2800" dirty="0" smtClean="0"/>
              <a:t>”</a:t>
            </a:r>
          </a:p>
          <a:p>
            <a:r>
              <a:rPr lang="en-US" sz="2800" dirty="0" smtClean="0"/>
              <a:t>10 modules </a:t>
            </a:r>
          </a:p>
          <a:p>
            <a:r>
              <a:rPr lang="en-US" sz="2800" dirty="0" smtClean="0"/>
              <a:t>Online delivery method</a:t>
            </a:r>
          </a:p>
          <a:p>
            <a:r>
              <a:rPr lang="en-US" sz="2800" dirty="0" smtClean="0"/>
              <a:t>Each module no longer than 10-minutes </a:t>
            </a:r>
          </a:p>
          <a:p>
            <a:r>
              <a:rPr lang="en-US" sz="2800" dirty="0" smtClean="0"/>
              <a:t>Topics covered: Circadian rhythms, Sleep Health, Sleep Timing and Sleep Hygiene, Dangers of Fatigue, Strategic use of naps, Strategic use of caffeine, Strategic use of exercise, Negative effects of sleep deprivation, and more. </a:t>
            </a:r>
            <a:endParaRPr lang="en-US" sz="2800" dirty="0"/>
          </a:p>
        </p:txBody>
      </p:sp>
      <p:sp>
        <p:nvSpPr>
          <p:cNvPr id="4" name="TextBox 3"/>
          <p:cNvSpPr txBox="1"/>
          <p:nvPr/>
        </p:nvSpPr>
        <p:spPr>
          <a:xfrm>
            <a:off x="381000" y="6509187"/>
            <a:ext cx="3276600" cy="261610"/>
          </a:xfrm>
          <a:prstGeom prst="rect">
            <a:avLst/>
          </a:prstGeom>
          <a:noFill/>
        </p:spPr>
        <p:txBody>
          <a:bodyPr wrap="square" rtlCol="0">
            <a:spAutoFit/>
          </a:bodyPr>
          <a:lstStyle/>
          <a:p>
            <a:pPr>
              <a:defRPr/>
            </a:pPr>
            <a:r>
              <a:rPr lang="en-US" altLang="en-US" sz="1100" dirty="0">
                <a:solidFill>
                  <a:srgbClr val="FFFFFF"/>
                </a:solidFill>
                <a:latin typeface="Arial Narrow"/>
                <a:cs typeface="Arial Narrow"/>
              </a:rPr>
              <a:t>Do Not Circulate Without Permission of P.D. Patterson</a:t>
            </a:r>
          </a:p>
        </p:txBody>
      </p:sp>
      <p:sp>
        <p:nvSpPr>
          <p:cNvPr id="5" name="Title 4"/>
          <p:cNvSpPr>
            <a:spLocks noGrp="1"/>
          </p:cNvSpPr>
          <p:nvPr>
            <p:ph type="title"/>
          </p:nvPr>
        </p:nvSpPr>
        <p:spPr/>
        <p:txBody>
          <a:bodyPr>
            <a:normAutofit/>
          </a:bodyPr>
          <a:lstStyle/>
          <a:p>
            <a:r>
              <a:rPr lang="en-US" sz="3600" dirty="0"/>
              <a:t>Phase 2-The Proposed Intervention</a:t>
            </a:r>
          </a:p>
        </p:txBody>
      </p:sp>
    </p:spTree>
    <p:extLst>
      <p:ext uri="{BB962C8B-B14F-4D97-AF65-F5344CB8AC3E}">
        <p14:creationId xmlns:p14="http://schemas.microsoft.com/office/powerpoint/2010/main" val="39113165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7250"/>
            <a:ext cx="8229600" cy="4440150"/>
          </a:xfrm>
        </p:spPr>
        <p:txBody>
          <a:bodyPr>
            <a:normAutofit fontScale="92500" lnSpcReduction="10000"/>
          </a:bodyPr>
          <a:lstStyle/>
          <a:p>
            <a:pPr marL="0" indent="0">
              <a:buNone/>
            </a:pPr>
            <a:r>
              <a:rPr lang="en-US" b="1" dirty="0" smtClean="0"/>
              <a:t>Goals for the EBG Project overall: </a:t>
            </a:r>
          </a:p>
          <a:p>
            <a:pPr lvl="1"/>
            <a:r>
              <a:rPr lang="en-US" dirty="0" smtClean="0"/>
              <a:t>Fewer EMS personnel that report fatigue while at work.</a:t>
            </a:r>
          </a:p>
          <a:p>
            <a:pPr lvl="1"/>
            <a:r>
              <a:rPr lang="en-US" dirty="0" smtClean="0"/>
              <a:t>Fewer EMS personnel classified with poor sleep quality.</a:t>
            </a:r>
          </a:p>
          <a:p>
            <a:pPr lvl="1"/>
            <a:r>
              <a:rPr lang="en-US" dirty="0" smtClean="0"/>
              <a:t>Fewer fatigue-related negative safety and performance outcomes (e.g.,</a:t>
            </a:r>
            <a:r>
              <a:rPr lang="en-US" dirty="0"/>
              <a:t> </a:t>
            </a:r>
            <a:r>
              <a:rPr lang="en-US" dirty="0" smtClean="0"/>
              <a:t>ambulance crashes).</a:t>
            </a:r>
          </a:p>
          <a:p>
            <a:pPr lvl="1"/>
            <a:r>
              <a:rPr lang="en-US" dirty="0" smtClean="0"/>
              <a:t>Increased number of EMS organizations that have formal fatigue risk management programs with strategies that are informed by the evidence.</a:t>
            </a:r>
            <a:endParaRPr lang="en-US" dirty="0"/>
          </a:p>
        </p:txBody>
      </p:sp>
      <p:sp>
        <p:nvSpPr>
          <p:cNvPr id="4" name="TextBox 3"/>
          <p:cNvSpPr txBox="1"/>
          <p:nvPr/>
        </p:nvSpPr>
        <p:spPr>
          <a:xfrm>
            <a:off x="381000" y="6509187"/>
            <a:ext cx="3276600" cy="261610"/>
          </a:xfrm>
          <a:prstGeom prst="rect">
            <a:avLst/>
          </a:prstGeom>
          <a:noFill/>
        </p:spPr>
        <p:txBody>
          <a:bodyPr wrap="square" rtlCol="0">
            <a:spAutoFit/>
          </a:bodyPr>
          <a:lstStyle/>
          <a:p>
            <a:pPr>
              <a:defRPr/>
            </a:pPr>
            <a:r>
              <a:rPr lang="en-US" altLang="en-US" sz="1100" dirty="0">
                <a:solidFill>
                  <a:srgbClr val="FFFFFF"/>
                </a:solidFill>
                <a:latin typeface="Arial Narrow"/>
                <a:cs typeface="Arial Narrow"/>
              </a:rPr>
              <a:t>Do Not Circulate Without Permission of P.D. Patterson</a:t>
            </a:r>
          </a:p>
        </p:txBody>
      </p:sp>
      <p:sp>
        <p:nvSpPr>
          <p:cNvPr id="5" name="Title 4"/>
          <p:cNvSpPr>
            <a:spLocks noGrp="1"/>
          </p:cNvSpPr>
          <p:nvPr>
            <p:ph type="title"/>
          </p:nvPr>
        </p:nvSpPr>
        <p:spPr/>
        <p:txBody>
          <a:bodyPr>
            <a:normAutofit/>
          </a:bodyPr>
          <a:lstStyle/>
          <a:p>
            <a:r>
              <a:rPr lang="en-US" sz="3600" dirty="0"/>
              <a:t>Our </a:t>
            </a:r>
            <a:r>
              <a:rPr lang="en-US" sz="3600" b="1" u="sng" dirty="0"/>
              <a:t>desired</a:t>
            </a:r>
            <a:r>
              <a:rPr lang="en-US" sz="3600" dirty="0"/>
              <a:t> Longer Term Outcomes</a:t>
            </a:r>
          </a:p>
        </p:txBody>
      </p:sp>
    </p:spTree>
    <p:extLst>
      <p:ext uri="{BB962C8B-B14F-4D97-AF65-F5344CB8AC3E}">
        <p14:creationId xmlns:p14="http://schemas.microsoft.com/office/powerpoint/2010/main" val="42226128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sz="3200" dirty="0" smtClean="0"/>
              <a:t>Phase 3 – Fatigue Modeling Tool for EMS - 2019</a:t>
            </a:r>
            <a:br>
              <a:rPr lang="en-US" sz="3200" dirty="0" smtClean="0"/>
            </a:br>
            <a:r>
              <a:rPr lang="en-US" sz="2200" dirty="0" smtClean="0"/>
              <a:t>Similar Models Used Everyday in Aviation, Rail, Maritime, Trucking….</a:t>
            </a:r>
            <a:endParaRPr lang="en-US" sz="2200" dirty="0"/>
          </a:p>
        </p:txBody>
      </p:sp>
      <p:sp>
        <p:nvSpPr>
          <p:cNvPr id="2" name="Footer Placeholder 1"/>
          <p:cNvSpPr>
            <a:spLocks noGrp="1"/>
          </p:cNvSpPr>
          <p:nvPr>
            <p:ph type="ftr" sz="quarter" idx="11"/>
          </p:nvPr>
        </p:nvSpPr>
        <p:spPr>
          <a:xfrm>
            <a:off x="14111" y="5866946"/>
            <a:ext cx="9144000" cy="718477"/>
          </a:xfrm>
        </p:spPr>
        <p:txBody>
          <a:bodyPr/>
          <a:lstStyle/>
          <a:p>
            <a:pPr algn="l">
              <a:defRPr/>
            </a:pPr>
            <a:r>
              <a:rPr lang="en-US" altLang="en-US" sz="1050" dirty="0">
                <a:solidFill>
                  <a:srgbClr val="000000"/>
                </a:solidFill>
                <a:latin typeface="Arial"/>
                <a:cs typeface="Arial"/>
              </a:rPr>
              <a:t>Source: </a:t>
            </a:r>
            <a:r>
              <a:rPr lang="en-US" altLang="en-US" sz="1050" dirty="0" smtClean="0">
                <a:solidFill>
                  <a:srgbClr val="000000"/>
                </a:solidFill>
                <a:latin typeface="Arial"/>
                <a:cs typeface="Arial"/>
              </a:rPr>
              <a:t>Aviation: </a:t>
            </a:r>
            <a:r>
              <a:rPr lang="en-US" altLang="en-US" sz="1050" dirty="0" smtClean="0">
                <a:solidFill>
                  <a:srgbClr val="000000"/>
                </a:solidFill>
                <a:latin typeface="Arial"/>
                <a:cs typeface="Arial"/>
                <a:hlinkClick r:id="rId3"/>
              </a:rPr>
              <a:t>http</a:t>
            </a:r>
            <a:r>
              <a:rPr lang="en-US" altLang="en-US" sz="1050" dirty="0">
                <a:solidFill>
                  <a:srgbClr val="000000"/>
                </a:solidFill>
                <a:latin typeface="Arial"/>
                <a:cs typeface="Arial"/>
                <a:hlinkClick r:id="rId3"/>
              </a:rPr>
              <a:t>://www.cos-mag.com/ohs-laws-regulations/34098-transport-canada-proposes-new-rules-on-flight-crew-fatigue</a:t>
            </a:r>
            <a:r>
              <a:rPr lang="en-US" altLang="en-US" sz="1050" dirty="0" smtClean="0">
                <a:solidFill>
                  <a:srgbClr val="000000"/>
                </a:solidFill>
                <a:latin typeface="Arial"/>
                <a:cs typeface="Arial"/>
                <a:hlinkClick r:id="rId3"/>
              </a:rPr>
              <a:t>/</a:t>
            </a:r>
            <a:r>
              <a:rPr lang="en-US" altLang="en-US" sz="1050" dirty="0" smtClean="0">
                <a:solidFill>
                  <a:srgbClr val="000000"/>
                </a:solidFill>
                <a:latin typeface="Arial"/>
                <a:cs typeface="Arial"/>
              </a:rPr>
              <a:t>. </a:t>
            </a:r>
          </a:p>
          <a:p>
            <a:pPr algn="l">
              <a:defRPr/>
            </a:pPr>
            <a:r>
              <a:rPr lang="en-US" altLang="en-US" sz="1050" dirty="0" smtClean="0">
                <a:solidFill>
                  <a:srgbClr val="000000"/>
                </a:solidFill>
                <a:latin typeface="Arial"/>
                <a:cs typeface="Arial"/>
              </a:rPr>
              <a:t>Rail</a:t>
            </a:r>
            <a:r>
              <a:rPr lang="en-US" altLang="en-US" sz="1050" dirty="0">
                <a:solidFill>
                  <a:srgbClr val="000000"/>
                </a:solidFill>
                <a:latin typeface="Arial"/>
                <a:cs typeface="Arial"/>
              </a:rPr>
              <a:t>: </a:t>
            </a:r>
            <a:r>
              <a:rPr lang="en-US" altLang="en-US" sz="1050" dirty="0">
                <a:solidFill>
                  <a:srgbClr val="000000"/>
                </a:solidFill>
                <a:latin typeface="Arial"/>
                <a:cs typeface="Arial"/>
                <a:hlinkClick r:id="rId4"/>
              </a:rPr>
              <a:t>http://calgaryherald.com/business/local-business/cp-rail-union-at-odds-over-worker-</a:t>
            </a:r>
            <a:r>
              <a:rPr lang="en-US" altLang="en-US" sz="1050" dirty="0" smtClean="0">
                <a:solidFill>
                  <a:srgbClr val="000000"/>
                </a:solidFill>
                <a:latin typeface="Arial"/>
                <a:cs typeface="Arial"/>
                <a:hlinkClick r:id="rId4"/>
              </a:rPr>
              <a:t>fatigue</a:t>
            </a:r>
            <a:r>
              <a:rPr lang="en-US" altLang="en-US" sz="1050" dirty="0" smtClean="0">
                <a:solidFill>
                  <a:srgbClr val="000000"/>
                </a:solidFill>
                <a:latin typeface="Arial"/>
                <a:cs typeface="Arial"/>
              </a:rPr>
              <a:t>. </a:t>
            </a:r>
          </a:p>
          <a:p>
            <a:pPr algn="l">
              <a:defRPr/>
            </a:pPr>
            <a:r>
              <a:rPr lang="en-US" altLang="en-US" sz="1050" dirty="0" smtClean="0">
                <a:solidFill>
                  <a:srgbClr val="000000"/>
                </a:solidFill>
                <a:latin typeface="Arial"/>
                <a:cs typeface="Arial"/>
              </a:rPr>
              <a:t>Trucking</a:t>
            </a:r>
            <a:r>
              <a:rPr lang="en-US" altLang="en-US" sz="1050" dirty="0">
                <a:solidFill>
                  <a:srgbClr val="000000"/>
                </a:solidFill>
                <a:latin typeface="Arial"/>
                <a:cs typeface="Arial"/>
              </a:rPr>
              <a:t>: </a:t>
            </a:r>
            <a:r>
              <a:rPr lang="en-US" altLang="en-US" sz="1050" dirty="0">
                <a:solidFill>
                  <a:srgbClr val="000000"/>
                </a:solidFill>
                <a:latin typeface="Arial"/>
                <a:cs typeface="Arial"/>
                <a:hlinkClick r:id="rId5"/>
              </a:rPr>
              <a:t>https://www.wsj.com/articles/independent-truckers-tell-court-e-logs-violate-constitutional-rights-</a:t>
            </a:r>
            <a:r>
              <a:rPr lang="en-US" altLang="en-US" sz="1050" dirty="0" smtClean="0">
                <a:solidFill>
                  <a:srgbClr val="000000"/>
                </a:solidFill>
                <a:latin typeface="Arial"/>
                <a:cs typeface="Arial"/>
                <a:hlinkClick r:id="rId5"/>
              </a:rPr>
              <a:t>1459444146</a:t>
            </a:r>
            <a:r>
              <a:rPr lang="en-US" altLang="en-US" sz="1050" dirty="0" smtClean="0">
                <a:solidFill>
                  <a:srgbClr val="000000"/>
                </a:solidFill>
                <a:latin typeface="Arial"/>
                <a:cs typeface="Arial"/>
              </a:rPr>
              <a:t> </a:t>
            </a:r>
          </a:p>
        </p:txBody>
      </p:sp>
      <p:pic>
        <p:nvPicPr>
          <p:cNvPr id="3" name="Picture 2"/>
          <p:cNvPicPr>
            <a:picLocks noChangeAspect="1"/>
          </p:cNvPicPr>
          <p:nvPr/>
        </p:nvPicPr>
        <p:blipFill>
          <a:blip r:embed="rId6"/>
          <a:stretch>
            <a:fillRect/>
          </a:stretch>
        </p:blipFill>
        <p:spPr>
          <a:xfrm>
            <a:off x="-18043" y="1600200"/>
            <a:ext cx="6234289" cy="3232188"/>
          </a:xfrm>
          <a:prstGeom prst="rect">
            <a:avLst/>
          </a:prstGeom>
        </p:spPr>
      </p:pic>
      <p:pic>
        <p:nvPicPr>
          <p:cNvPr id="4" name="Picture 3"/>
          <p:cNvPicPr>
            <a:picLocks noChangeAspect="1"/>
          </p:cNvPicPr>
          <p:nvPr/>
        </p:nvPicPr>
        <p:blipFill>
          <a:blip r:embed="rId7"/>
          <a:stretch>
            <a:fillRect/>
          </a:stretch>
        </p:blipFill>
        <p:spPr>
          <a:xfrm>
            <a:off x="5747154" y="1708550"/>
            <a:ext cx="3429000" cy="3184071"/>
          </a:xfrm>
          <a:prstGeom prst="rect">
            <a:avLst/>
          </a:prstGeom>
        </p:spPr>
      </p:pic>
      <p:pic>
        <p:nvPicPr>
          <p:cNvPr id="8" name="Picture 7"/>
          <p:cNvPicPr>
            <a:picLocks noChangeAspect="1"/>
          </p:cNvPicPr>
          <p:nvPr/>
        </p:nvPicPr>
        <p:blipFill>
          <a:blip r:embed="rId8"/>
          <a:stretch>
            <a:fillRect/>
          </a:stretch>
        </p:blipFill>
        <p:spPr>
          <a:xfrm>
            <a:off x="4495800" y="3505200"/>
            <a:ext cx="3086100" cy="2506421"/>
          </a:xfrm>
          <a:prstGeom prst="rect">
            <a:avLst/>
          </a:prstGeom>
        </p:spPr>
      </p:pic>
      <p:pic>
        <p:nvPicPr>
          <p:cNvPr id="10" name="Picture 9"/>
          <p:cNvPicPr>
            <a:picLocks noChangeAspect="1"/>
          </p:cNvPicPr>
          <p:nvPr/>
        </p:nvPicPr>
        <p:blipFill>
          <a:blip r:embed="rId9"/>
          <a:stretch>
            <a:fillRect/>
          </a:stretch>
        </p:blipFill>
        <p:spPr>
          <a:xfrm>
            <a:off x="0" y="4038600"/>
            <a:ext cx="3416300" cy="1761609"/>
          </a:xfrm>
          <a:prstGeom prst="rect">
            <a:avLst/>
          </a:prstGeom>
        </p:spPr>
      </p:pic>
    </p:spTree>
    <p:extLst>
      <p:ext uri="{BB962C8B-B14F-4D97-AF65-F5344CB8AC3E}">
        <p14:creationId xmlns:p14="http://schemas.microsoft.com/office/powerpoint/2010/main" val="43058013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457863031"/>
              </p:ext>
            </p:extLst>
          </p:nvPr>
        </p:nvGraphicFramePr>
        <p:xfrm>
          <a:off x="268292" y="967553"/>
          <a:ext cx="8637587" cy="4897547"/>
        </p:xfrm>
        <a:graphic>
          <a:graphicData uri="http://schemas.openxmlformats.org/drawingml/2006/table">
            <a:tbl>
              <a:tblPr firstRow="1" bandRow="1">
                <a:tableStyleId>{85BE263C-DBD7-4A20-BB59-AAB30ACAA65A}</a:tableStyleId>
              </a:tblPr>
              <a:tblGrid>
                <a:gridCol w="2411001"/>
                <a:gridCol w="2695089"/>
                <a:gridCol w="3531497"/>
              </a:tblGrid>
              <a:tr h="370888">
                <a:tc>
                  <a:txBody>
                    <a:bodyPr/>
                    <a:lstStyle/>
                    <a:p>
                      <a:pPr algn="ctr"/>
                      <a:r>
                        <a:rPr lang="en-US" sz="1600" dirty="0" smtClean="0"/>
                        <a:t>Expert Panel</a:t>
                      </a:r>
                      <a:r>
                        <a:rPr lang="en-US" sz="1600" baseline="0" dirty="0" smtClean="0"/>
                        <a:t> Name</a:t>
                      </a:r>
                      <a:endParaRPr lang="en-US" sz="1600" dirty="0"/>
                    </a:p>
                  </a:txBody>
                  <a:tcPr marL="91443" marR="91443" marT="45727" marB="45727"/>
                </a:tc>
                <a:tc>
                  <a:txBody>
                    <a:bodyPr/>
                    <a:lstStyle/>
                    <a:p>
                      <a:pPr algn="ctr"/>
                      <a:r>
                        <a:rPr lang="en-US" sz="1600" dirty="0" smtClean="0"/>
                        <a:t>Area of Expertise</a:t>
                      </a:r>
                      <a:endParaRPr lang="en-US" sz="1600" dirty="0"/>
                    </a:p>
                  </a:txBody>
                  <a:tcPr marL="91443" marR="91443" marT="45727" marB="45727"/>
                </a:tc>
                <a:tc>
                  <a:txBody>
                    <a:bodyPr/>
                    <a:lstStyle/>
                    <a:p>
                      <a:pPr algn="ctr"/>
                      <a:r>
                        <a:rPr lang="en-US" sz="1600" dirty="0" smtClean="0"/>
                        <a:t>Institution</a:t>
                      </a:r>
                      <a:endParaRPr lang="en-US" sz="1600" dirty="0"/>
                    </a:p>
                  </a:txBody>
                  <a:tcPr marL="91443" marR="91443" marT="45727" marB="45727"/>
                </a:tc>
              </a:tr>
              <a:tr h="370888">
                <a:tc>
                  <a:txBody>
                    <a:bodyPr/>
                    <a:lstStyle/>
                    <a:p>
                      <a:r>
                        <a:rPr lang="en-US" sz="1600" dirty="0" smtClean="0"/>
                        <a:t>Hans Van </a:t>
                      </a:r>
                      <a:r>
                        <a:rPr lang="en-US" sz="1600" dirty="0" err="1" smtClean="0"/>
                        <a:t>Dongen</a:t>
                      </a:r>
                      <a:r>
                        <a:rPr lang="en-US" sz="1600" dirty="0" smtClean="0"/>
                        <a:t>,</a:t>
                      </a:r>
                      <a:r>
                        <a:rPr lang="en-US" sz="1600" baseline="0" dirty="0" smtClean="0"/>
                        <a:t> PhD</a:t>
                      </a:r>
                      <a:endParaRPr lang="en-US" sz="1600" dirty="0"/>
                    </a:p>
                  </a:txBody>
                  <a:tcPr marL="91443" marR="91443" marT="45727" marB="45727"/>
                </a:tc>
                <a:tc>
                  <a:txBody>
                    <a:bodyPr/>
                    <a:lstStyle/>
                    <a:p>
                      <a:pPr algn="ctr"/>
                      <a:r>
                        <a:rPr lang="en-US" sz="1600" dirty="0" smtClean="0"/>
                        <a:t>Sleep Medicine / Fatigue</a:t>
                      </a:r>
                      <a:endParaRPr lang="en-US" sz="1600" dirty="0"/>
                    </a:p>
                  </a:txBody>
                  <a:tcPr marL="91443" marR="91443" marT="45727" marB="45727"/>
                </a:tc>
                <a:tc>
                  <a:txBody>
                    <a:bodyPr/>
                    <a:lstStyle/>
                    <a:p>
                      <a:pPr algn="ctr"/>
                      <a:r>
                        <a:rPr lang="en-US" sz="1600" dirty="0" smtClean="0"/>
                        <a:t>Washington State University</a:t>
                      </a:r>
                      <a:endParaRPr lang="en-US" sz="1600" dirty="0"/>
                    </a:p>
                  </a:txBody>
                  <a:tcPr marL="91443" marR="91443" marT="45727" marB="45727"/>
                </a:tc>
              </a:tr>
              <a:tr h="370888">
                <a:tc>
                  <a:txBody>
                    <a:bodyPr/>
                    <a:lstStyle/>
                    <a:p>
                      <a:r>
                        <a:rPr lang="en-US" sz="1600" dirty="0" smtClean="0"/>
                        <a:t>John </a:t>
                      </a:r>
                      <a:r>
                        <a:rPr lang="en-US" sz="1600" dirty="0" err="1" smtClean="0"/>
                        <a:t>Violanti</a:t>
                      </a:r>
                      <a:r>
                        <a:rPr lang="en-US" sz="1600" dirty="0" smtClean="0"/>
                        <a:t>, PhD</a:t>
                      </a:r>
                      <a:endParaRPr lang="en-US" sz="1600" dirty="0"/>
                    </a:p>
                  </a:txBody>
                  <a:tcPr marL="91443" marR="91443" marT="45727" marB="45727"/>
                </a:tc>
                <a:tc>
                  <a:txBody>
                    <a:bodyPr/>
                    <a:lstStyle/>
                    <a:p>
                      <a:pPr algn="ctr"/>
                      <a:r>
                        <a:rPr lang="en-US" sz="1600" dirty="0" smtClean="0"/>
                        <a:t>Fatigue Expert</a:t>
                      </a:r>
                      <a:endParaRPr lang="en-US" sz="1600" dirty="0"/>
                    </a:p>
                  </a:txBody>
                  <a:tcPr marL="91443" marR="91443" marT="45727" marB="45727"/>
                </a:tc>
                <a:tc>
                  <a:txBody>
                    <a:bodyPr/>
                    <a:lstStyle/>
                    <a:p>
                      <a:pPr algn="ctr"/>
                      <a:r>
                        <a:rPr lang="en-US" sz="1600" dirty="0" smtClean="0"/>
                        <a:t>University of Buffalo</a:t>
                      </a:r>
                      <a:endParaRPr lang="en-US" sz="1600" dirty="0"/>
                    </a:p>
                  </a:txBody>
                  <a:tcPr marL="91443" marR="91443" marT="45727" marB="45727"/>
                </a:tc>
              </a:tr>
              <a:tr h="370888">
                <a:tc>
                  <a:txBody>
                    <a:bodyPr/>
                    <a:lstStyle/>
                    <a:p>
                      <a:r>
                        <a:rPr lang="en-US" sz="1600" dirty="0" smtClean="0"/>
                        <a:t>Daniel </a:t>
                      </a:r>
                      <a:r>
                        <a:rPr lang="en-US" sz="1600" dirty="0" err="1" smtClean="0"/>
                        <a:t>Buysse</a:t>
                      </a:r>
                      <a:r>
                        <a:rPr lang="en-US" sz="1600" dirty="0" smtClean="0"/>
                        <a:t>,</a:t>
                      </a:r>
                      <a:r>
                        <a:rPr lang="en-US" sz="1600" baseline="0" dirty="0" smtClean="0"/>
                        <a:t> MD</a:t>
                      </a:r>
                      <a:endParaRPr lang="en-US" sz="1600" dirty="0"/>
                    </a:p>
                  </a:txBody>
                  <a:tcPr marL="91443" marR="91443" marT="45727" marB="45727"/>
                </a:tc>
                <a:tc>
                  <a:txBody>
                    <a:bodyPr/>
                    <a:lstStyle/>
                    <a:p>
                      <a:pPr algn="ctr"/>
                      <a:r>
                        <a:rPr lang="en-US" sz="1600" dirty="0" smtClean="0"/>
                        <a:t>Sleep Medicine Physician</a:t>
                      </a:r>
                      <a:endParaRPr lang="en-US" sz="1600" dirty="0"/>
                    </a:p>
                  </a:txBody>
                  <a:tcPr marL="91443" marR="91443" marT="45727" marB="45727"/>
                </a:tc>
                <a:tc>
                  <a:txBody>
                    <a:bodyPr/>
                    <a:lstStyle/>
                    <a:p>
                      <a:pPr algn="ctr"/>
                      <a:r>
                        <a:rPr lang="en-US" sz="1600" dirty="0" smtClean="0"/>
                        <a:t>University</a:t>
                      </a:r>
                      <a:r>
                        <a:rPr lang="en-US" sz="1600" baseline="0" dirty="0" smtClean="0"/>
                        <a:t> of Pittsburgh</a:t>
                      </a:r>
                      <a:endParaRPr lang="en-US" sz="1600" dirty="0"/>
                    </a:p>
                  </a:txBody>
                  <a:tcPr marL="91443" marR="91443" marT="45727" marB="45727"/>
                </a:tc>
              </a:tr>
              <a:tr h="370888">
                <a:tc>
                  <a:txBody>
                    <a:bodyPr/>
                    <a:lstStyle/>
                    <a:p>
                      <a:r>
                        <a:rPr lang="en-US" sz="1600" dirty="0" smtClean="0"/>
                        <a:t>Douglas</a:t>
                      </a:r>
                      <a:r>
                        <a:rPr lang="en-US" sz="1600" baseline="0" dirty="0" smtClean="0"/>
                        <a:t> </a:t>
                      </a:r>
                      <a:r>
                        <a:rPr lang="en-US" sz="1600" baseline="0" dirty="0" err="1" smtClean="0"/>
                        <a:t>Kupas</a:t>
                      </a:r>
                      <a:r>
                        <a:rPr lang="en-US" sz="1600" baseline="0" dirty="0" smtClean="0"/>
                        <a:t>, MD</a:t>
                      </a:r>
                      <a:endParaRPr lang="en-US" sz="1600" dirty="0"/>
                    </a:p>
                  </a:txBody>
                  <a:tcPr marL="91443" marR="91443" marT="45727" marB="45727"/>
                </a:tc>
                <a:tc>
                  <a:txBody>
                    <a:bodyPr/>
                    <a:lstStyle/>
                    <a:p>
                      <a:pPr algn="ctr"/>
                      <a:r>
                        <a:rPr lang="en-US" sz="1600" dirty="0" smtClean="0"/>
                        <a:t>Emergency Medicine</a:t>
                      </a:r>
                      <a:r>
                        <a:rPr lang="en-US" sz="1600" baseline="0" dirty="0" smtClean="0"/>
                        <a:t> / EMS</a:t>
                      </a:r>
                      <a:endParaRPr lang="en-US" sz="1600" dirty="0"/>
                    </a:p>
                  </a:txBody>
                  <a:tcPr marL="91443" marR="91443" marT="45727" marB="45727"/>
                </a:tc>
                <a:tc>
                  <a:txBody>
                    <a:bodyPr/>
                    <a:lstStyle/>
                    <a:p>
                      <a:pPr algn="ctr"/>
                      <a:r>
                        <a:rPr lang="en-US" sz="1600" dirty="0" err="1" smtClean="0"/>
                        <a:t>Geisinger</a:t>
                      </a:r>
                      <a:r>
                        <a:rPr lang="en-US" sz="1600" dirty="0" smtClean="0"/>
                        <a:t> Health System</a:t>
                      </a:r>
                      <a:endParaRPr lang="en-US" sz="1600" dirty="0"/>
                    </a:p>
                  </a:txBody>
                  <a:tcPr marL="91443" marR="91443" marT="45727" marB="45727"/>
                </a:tc>
              </a:tr>
              <a:tr h="579196">
                <a:tc>
                  <a:txBody>
                    <a:bodyPr/>
                    <a:lstStyle/>
                    <a:p>
                      <a:r>
                        <a:rPr lang="en-US" sz="1600" dirty="0" smtClean="0"/>
                        <a:t>Frank </a:t>
                      </a:r>
                      <a:r>
                        <a:rPr lang="en-US" sz="1600" dirty="0" err="1" smtClean="0"/>
                        <a:t>Guyette</a:t>
                      </a:r>
                      <a:r>
                        <a:rPr lang="en-US" sz="1600" dirty="0" smtClean="0"/>
                        <a:t>, MD</a:t>
                      </a:r>
                      <a:endParaRPr lang="en-US" sz="1600" dirty="0"/>
                    </a:p>
                  </a:txBody>
                  <a:tcPr marL="91443" marR="91443" marT="45727" marB="45727"/>
                </a:tc>
                <a:tc>
                  <a:txBody>
                    <a:bodyPr/>
                    <a:lstStyle/>
                    <a:p>
                      <a:pPr algn="ctr"/>
                      <a:r>
                        <a:rPr lang="en-US" sz="1600" dirty="0" smtClean="0"/>
                        <a:t>Emergency Medicine / EMS</a:t>
                      </a:r>
                      <a:r>
                        <a:rPr lang="en-US" sz="1600" baseline="0" dirty="0" smtClean="0"/>
                        <a:t> / Air-Medical</a:t>
                      </a:r>
                      <a:endParaRPr lang="en-US" sz="1600" dirty="0"/>
                    </a:p>
                  </a:txBody>
                  <a:tcPr marL="91443" marR="91443" marT="45727" marB="4572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University</a:t>
                      </a:r>
                      <a:r>
                        <a:rPr lang="en-US" sz="1600" baseline="0" dirty="0" smtClean="0"/>
                        <a:t> of Pittsburgh</a:t>
                      </a:r>
                      <a:endParaRPr lang="en-US" sz="1600" dirty="0" smtClean="0"/>
                    </a:p>
                  </a:txBody>
                  <a:tcPr marL="91443" marR="91443" marT="45727" marB="45727"/>
                </a:tc>
              </a:tr>
              <a:tr h="370888">
                <a:tc>
                  <a:txBody>
                    <a:bodyPr/>
                    <a:lstStyle/>
                    <a:p>
                      <a:r>
                        <a:rPr lang="en-US" sz="1600" dirty="0" smtClean="0"/>
                        <a:t>Joe </a:t>
                      </a:r>
                      <a:r>
                        <a:rPr lang="en-US" sz="1600" dirty="0" err="1" smtClean="0"/>
                        <a:t>Penner</a:t>
                      </a:r>
                      <a:endParaRPr lang="en-US" sz="1600" dirty="0"/>
                    </a:p>
                  </a:txBody>
                  <a:tcPr marL="91443" marR="91443" marT="45727" marB="45727"/>
                </a:tc>
                <a:tc>
                  <a:txBody>
                    <a:bodyPr/>
                    <a:lstStyle/>
                    <a:p>
                      <a:pPr algn="ctr"/>
                      <a:r>
                        <a:rPr lang="en-US" sz="1600" dirty="0" smtClean="0"/>
                        <a:t>EMS Administration</a:t>
                      </a:r>
                      <a:endParaRPr lang="en-US" sz="1600" dirty="0"/>
                    </a:p>
                  </a:txBody>
                  <a:tcPr marL="91443" marR="91443" marT="45727" marB="45727"/>
                </a:tc>
                <a:tc>
                  <a:txBody>
                    <a:bodyPr/>
                    <a:lstStyle/>
                    <a:p>
                      <a:pPr algn="ctr"/>
                      <a:r>
                        <a:rPr lang="en-US" sz="1600" dirty="0" smtClean="0"/>
                        <a:t>Mecklenburg County EMS</a:t>
                      </a:r>
                      <a:endParaRPr lang="en-US" sz="1600" dirty="0"/>
                    </a:p>
                  </a:txBody>
                  <a:tcPr marL="91443" marR="91443" marT="45727" marB="45727"/>
                </a:tc>
              </a:tr>
              <a:tr h="370888">
                <a:tc>
                  <a:txBody>
                    <a:bodyPr/>
                    <a:lstStyle/>
                    <a:p>
                      <a:r>
                        <a:rPr lang="en-US" sz="1600" dirty="0" smtClean="0"/>
                        <a:t>Ron</a:t>
                      </a:r>
                      <a:r>
                        <a:rPr lang="en-US" sz="1600" baseline="0" dirty="0" smtClean="0"/>
                        <a:t> </a:t>
                      </a:r>
                      <a:r>
                        <a:rPr lang="en-US" sz="1600" baseline="0" dirty="0" err="1" smtClean="0"/>
                        <a:t>Thackery</a:t>
                      </a:r>
                      <a:r>
                        <a:rPr lang="en-US" sz="1600" baseline="0" dirty="0" smtClean="0"/>
                        <a:t>, JD</a:t>
                      </a:r>
                      <a:endParaRPr lang="en-US" sz="1600" dirty="0"/>
                    </a:p>
                  </a:txBody>
                  <a:tcPr marL="91443" marR="91443" marT="45727" marB="45727"/>
                </a:tc>
                <a:tc>
                  <a:txBody>
                    <a:bodyPr/>
                    <a:lstStyle/>
                    <a:p>
                      <a:pPr algn="ctr"/>
                      <a:r>
                        <a:rPr lang="en-US" sz="1600" dirty="0" smtClean="0"/>
                        <a:t>EMS / Risk Administration</a:t>
                      </a:r>
                      <a:endParaRPr lang="en-US" sz="1600" dirty="0"/>
                    </a:p>
                  </a:txBody>
                  <a:tcPr marL="91443" marR="91443" marT="45727" marB="45727"/>
                </a:tc>
                <a:tc>
                  <a:txBody>
                    <a:bodyPr/>
                    <a:lstStyle/>
                    <a:p>
                      <a:pPr algn="ctr"/>
                      <a:r>
                        <a:rPr lang="en-US" sz="1600" dirty="0" smtClean="0"/>
                        <a:t>AMR</a:t>
                      </a:r>
                      <a:endParaRPr lang="en-US" sz="1600" dirty="0"/>
                    </a:p>
                  </a:txBody>
                  <a:tcPr marL="91443" marR="91443" marT="45727" marB="45727"/>
                </a:tc>
              </a:tr>
              <a:tr h="401225">
                <a:tc>
                  <a:txBody>
                    <a:bodyPr/>
                    <a:lstStyle/>
                    <a:p>
                      <a:r>
                        <a:rPr lang="en-US" sz="1600" dirty="0" smtClean="0"/>
                        <a:t>David Becker, MA, EMT-P</a:t>
                      </a:r>
                      <a:endParaRPr lang="en-US" sz="1600" dirty="0"/>
                    </a:p>
                  </a:txBody>
                  <a:tcPr marL="91443" marR="91443" marT="45727" marB="45727"/>
                </a:tc>
                <a:tc>
                  <a:txBody>
                    <a:bodyPr/>
                    <a:lstStyle/>
                    <a:p>
                      <a:pPr algn="ctr"/>
                      <a:r>
                        <a:rPr lang="en-US" sz="1600" dirty="0" smtClean="0"/>
                        <a:t>Fire</a:t>
                      </a:r>
                      <a:r>
                        <a:rPr lang="en-US" sz="1600" baseline="0" dirty="0" smtClean="0"/>
                        <a:t> / EMS</a:t>
                      </a:r>
                      <a:endParaRPr lang="en-US" sz="1600" dirty="0"/>
                    </a:p>
                  </a:txBody>
                  <a:tcPr marL="91443" marR="91443" marT="45727" marB="45727"/>
                </a:tc>
                <a:tc>
                  <a:txBody>
                    <a:bodyPr/>
                    <a:lstStyle/>
                    <a:p>
                      <a:pPr algn="ctr"/>
                      <a:r>
                        <a:rPr lang="en-US" sz="1600" dirty="0" smtClean="0"/>
                        <a:t>Columbia Southern University </a:t>
                      </a:r>
                      <a:r>
                        <a:rPr lang="en-US" sz="1600" baseline="0" dirty="0" smtClean="0"/>
                        <a:t>/ </a:t>
                      </a:r>
                      <a:r>
                        <a:rPr lang="en-US" sz="1600" dirty="0" smtClean="0"/>
                        <a:t>IAFC</a:t>
                      </a:r>
                      <a:endParaRPr lang="en-US" sz="1600" dirty="0"/>
                    </a:p>
                  </a:txBody>
                  <a:tcPr marL="91443" marR="91443" marT="45727" marB="45727"/>
                </a:tc>
              </a:tr>
              <a:tr h="370888">
                <a:tc>
                  <a:txBody>
                    <a:bodyPr/>
                    <a:lstStyle/>
                    <a:p>
                      <a:r>
                        <a:rPr lang="en-US" sz="1600" dirty="0" smtClean="0"/>
                        <a:t>Bradley Dean, MA,</a:t>
                      </a:r>
                      <a:r>
                        <a:rPr lang="en-US" sz="1600" baseline="0" dirty="0" smtClean="0"/>
                        <a:t> NRP</a:t>
                      </a:r>
                      <a:endParaRPr lang="en-US" sz="1600" dirty="0"/>
                    </a:p>
                  </a:txBody>
                  <a:tcPr marL="91443" marR="91443" marT="45727" marB="45727"/>
                </a:tc>
                <a:tc>
                  <a:txBody>
                    <a:bodyPr/>
                    <a:lstStyle/>
                    <a:p>
                      <a:pPr algn="ctr"/>
                      <a:r>
                        <a:rPr lang="en-US" sz="1600" dirty="0" smtClean="0"/>
                        <a:t>Field Provider / Clinician</a:t>
                      </a:r>
                      <a:endParaRPr lang="en-US" sz="1600" dirty="0"/>
                    </a:p>
                  </a:txBody>
                  <a:tcPr marL="91443" marR="91443" marT="45727" marB="45727"/>
                </a:tc>
                <a:tc>
                  <a:txBody>
                    <a:bodyPr/>
                    <a:lstStyle/>
                    <a:p>
                      <a:pPr algn="ctr"/>
                      <a:r>
                        <a:rPr lang="en-US" sz="1600" dirty="0" smtClean="0"/>
                        <a:t>Rowan County EMS</a:t>
                      </a:r>
                      <a:endParaRPr lang="en-US" sz="1600" dirty="0"/>
                    </a:p>
                  </a:txBody>
                  <a:tcPr marL="91443" marR="91443" marT="45727" marB="45727"/>
                </a:tc>
              </a:tr>
              <a:tr h="370888">
                <a:tc>
                  <a:txBody>
                    <a:bodyPr/>
                    <a:lstStyle/>
                    <a:p>
                      <a:r>
                        <a:rPr lang="en-US" sz="1600" dirty="0" smtClean="0"/>
                        <a:t>George </a:t>
                      </a:r>
                      <a:r>
                        <a:rPr lang="en-US" sz="1600" dirty="0" err="1" smtClean="0"/>
                        <a:t>Lindbeck</a:t>
                      </a:r>
                      <a:r>
                        <a:rPr lang="en-US" sz="1600" dirty="0" smtClean="0"/>
                        <a:t>, MD</a:t>
                      </a:r>
                      <a:endParaRPr lang="en-US" sz="1600" dirty="0"/>
                    </a:p>
                  </a:txBody>
                  <a:tcPr marL="91443" marR="91443" marT="45727" marB="45727"/>
                </a:tc>
                <a:tc>
                  <a:txBody>
                    <a:bodyPr/>
                    <a:lstStyle/>
                    <a:p>
                      <a:pPr algn="ctr"/>
                      <a:r>
                        <a:rPr lang="en-US" sz="1600" dirty="0" smtClean="0"/>
                        <a:t>State EMS Medical Director</a:t>
                      </a:r>
                      <a:endParaRPr lang="en-US" sz="1600" dirty="0"/>
                    </a:p>
                  </a:txBody>
                  <a:tcPr marL="91443" marR="91443" marT="45727" marB="45727"/>
                </a:tc>
                <a:tc>
                  <a:txBody>
                    <a:bodyPr/>
                    <a:lstStyle/>
                    <a:p>
                      <a:pPr algn="ctr"/>
                      <a:r>
                        <a:rPr lang="en-US" sz="1600" dirty="0" smtClean="0"/>
                        <a:t>Virginia</a:t>
                      </a:r>
                      <a:r>
                        <a:rPr lang="en-US" sz="1600" baseline="0" dirty="0" smtClean="0"/>
                        <a:t> State Office of EMS / Univ. of Virginia</a:t>
                      </a:r>
                      <a:endParaRPr lang="en-US" sz="1600" dirty="0"/>
                    </a:p>
                  </a:txBody>
                  <a:tcPr marL="91443" marR="91443" marT="45727" marB="45727"/>
                </a:tc>
              </a:tr>
              <a:tr h="370888">
                <a:tc>
                  <a:txBody>
                    <a:bodyPr/>
                    <a:lstStyle/>
                    <a:p>
                      <a:r>
                        <a:rPr lang="en-US" sz="1600" dirty="0" smtClean="0"/>
                        <a:t>Dennis </a:t>
                      </a:r>
                      <a:r>
                        <a:rPr lang="en-US" sz="1600" dirty="0" err="1" smtClean="0"/>
                        <a:t>Eisnach</a:t>
                      </a:r>
                      <a:endParaRPr lang="en-US" sz="1600" dirty="0"/>
                    </a:p>
                  </a:txBody>
                  <a:tcPr marL="91443" marR="91443" marT="45727" marB="45727"/>
                </a:tc>
                <a:tc>
                  <a:txBody>
                    <a:bodyPr/>
                    <a:lstStyle/>
                    <a:p>
                      <a:pPr algn="ctr"/>
                      <a:r>
                        <a:rPr lang="en-US" sz="1600" dirty="0" smtClean="0"/>
                        <a:t>Consumer Representative</a:t>
                      </a:r>
                      <a:endParaRPr lang="en-US" sz="1600" dirty="0"/>
                    </a:p>
                  </a:txBody>
                  <a:tcPr marL="91443" marR="91443" marT="45727" marB="45727"/>
                </a:tc>
                <a:tc>
                  <a:txBody>
                    <a:bodyPr/>
                    <a:lstStyle/>
                    <a:p>
                      <a:pPr algn="ctr"/>
                      <a:r>
                        <a:rPr lang="en-US" sz="1600" dirty="0" smtClean="0"/>
                        <a:t>None</a:t>
                      </a:r>
                      <a:r>
                        <a:rPr lang="en-US" sz="1600" baseline="0" dirty="0" smtClean="0"/>
                        <a:t> / Retired</a:t>
                      </a:r>
                      <a:endParaRPr lang="en-US" sz="1600" dirty="0"/>
                    </a:p>
                  </a:txBody>
                  <a:tcPr marL="91443" marR="91443" marT="45727" marB="45727"/>
                </a:tc>
              </a:tr>
            </a:tbl>
          </a:graphicData>
        </a:graphic>
      </p:graphicFrame>
      <p:sp>
        <p:nvSpPr>
          <p:cNvPr id="21560" name="TextBox 4"/>
          <p:cNvSpPr txBox="1">
            <a:spLocks noChangeArrowheads="1"/>
          </p:cNvSpPr>
          <p:nvPr/>
        </p:nvSpPr>
        <p:spPr bwMode="auto">
          <a:xfrm>
            <a:off x="284053" y="5965372"/>
            <a:ext cx="6833981" cy="738664"/>
          </a:xfrm>
          <a:prstGeom prst="rect">
            <a:avLst/>
          </a:prstGeom>
          <a:solidFill>
            <a:schemeClr val="bg1"/>
          </a:solidFill>
          <a:ln>
            <a:noFill/>
          </a:ln>
          <a:extLst/>
        </p:spPr>
        <p:txBody>
          <a:bodyPr wrap="square">
            <a:spAutoFit/>
          </a:bodyPr>
          <a:lstStyle>
            <a:lvl1pPr eaLnBrk="0" hangingPunct="0">
              <a:defRPr sz="3200" b="1">
                <a:solidFill>
                  <a:srgbClr val="FFCC00"/>
                </a:solidFill>
                <a:latin typeface="Arial" charset="0"/>
                <a:ea typeface="ＭＳ Ｐゴシック" charset="0"/>
                <a:cs typeface="ＭＳ Ｐゴシック" charset="0"/>
              </a:defRPr>
            </a:lvl1pPr>
            <a:lvl2pPr marL="742950" indent="-285750" eaLnBrk="0" hangingPunct="0">
              <a:defRPr sz="3200" b="1">
                <a:solidFill>
                  <a:srgbClr val="FFCC00"/>
                </a:solidFill>
                <a:latin typeface="Arial" charset="0"/>
                <a:ea typeface="ＭＳ Ｐゴシック" charset="0"/>
              </a:defRPr>
            </a:lvl2pPr>
            <a:lvl3pPr marL="1143000" indent="-228600" eaLnBrk="0" hangingPunct="0">
              <a:defRPr sz="3200" b="1">
                <a:solidFill>
                  <a:srgbClr val="FFCC00"/>
                </a:solidFill>
                <a:latin typeface="Arial" charset="0"/>
                <a:ea typeface="ＭＳ Ｐゴシック" charset="0"/>
              </a:defRPr>
            </a:lvl3pPr>
            <a:lvl4pPr marL="1600200" indent="-228600" eaLnBrk="0" hangingPunct="0">
              <a:defRPr sz="3200" b="1">
                <a:solidFill>
                  <a:srgbClr val="FFCC00"/>
                </a:solidFill>
                <a:latin typeface="Arial" charset="0"/>
                <a:ea typeface="ＭＳ Ｐゴシック" charset="0"/>
              </a:defRPr>
            </a:lvl4pPr>
            <a:lvl5pPr marL="2057400" indent="-228600" eaLnBrk="0" hangingPunct="0">
              <a:defRPr sz="3200" b="1">
                <a:solidFill>
                  <a:srgbClr val="FFCC00"/>
                </a:solidFill>
                <a:latin typeface="Arial" charset="0"/>
                <a:ea typeface="ＭＳ Ｐゴシック" charset="0"/>
              </a:defRPr>
            </a:lvl5pPr>
            <a:lvl6pPr marL="2514600" indent="-228600" eaLnBrk="0" fontAlgn="base" hangingPunct="0">
              <a:spcBef>
                <a:spcPct val="0"/>
              </a:spcBef>
              <a:spcAft>
                <a:spcPct val="0"/>
              </a:spcAft>
              <a:defRPr sz="3200" b="1">
                <a:solidFill>
                  <a:srgbClr val="FFCC00"/>
                </a:solidFill>
                <a:latin typeface="Arial" charset="0"/>
                <a:ea typeface="ＭＳ Ｐゴシック" charset="0"/>
              </a:defRPr>
            </a:lvl6pPr>
            <a:lvl7pPr marL="2971800" indent="-228600" eaLnBrk="0" fontAlgn="base" hangingPunct="0">
              <a:spcBef>
                <a:spcPct val="0"/>
              </a:spcBef>
              <a:spcAft>
                <a:spcPct val="0"/>
              </a:spcAft>
              <a:defRPr sz="3200" b="1">
                <a:solidFill>
                  <a:srgbClr val="FFCC00"/>
                </a:solidFill>
                <a:latin typeface="Arial" charset="0"/>
                <a:ea typeface="ＭＳ Ｐゴシック" charset="0"/>
              </a:defRPr>
            </a:lvl7pPr>
            <a:lvl8pPr marL="3429000" indent="-228600" eaLnBrk="0" fontAlgn="base" hangingPunct="0">
              <a:spcBef>
                <a:spcPct val="0"/>
              </a:spcBef>
              <a:spcAft>
                <a:spcPct val="0"/>
              </a:spcAft>
              <a:defRPr sz="3200" b="1">
                <a:solidFill>
                  <a:srgbClr val="FFCC00"/>
                </a:solidFill>
                <a:latin typeface="Arial" charset="0"/>
                <a:ea typeface="ＭＳ Ｐゴシック" charset="0"/>
              </a:defRPr>
            </a:lvl8pPr>
            <a:lvl9pPr marL="3886200" indent="-228600" eaLnBrk="0" fontAlgn="base" hangingPunct="0">
              <a:spcBef>
                <a:spcPct val="0"/>
              </a:spcBef>
              <a:spcAft>
                <a:spcPct val="0"/>
              </a:spcAft>
              <a:defRPr sz="3200" b="1">
                <a:solidFill>
                  <a:srgbClr val="FFCC00"/>
                </a:solidFill>
                <a:latin typeface="Arial" charset="0"/>
                <a:ea typeface="ＭＳ Ｐゴシック" charset="0"/>
              </a:defRPr>
            </a:lvl9pPr>
          </a:lstStyle>
          <a:p>
            <a:pPr eaLnBrk="1" hangingPunct="1"/>
            <a:r>
              <a:rPr lang="en-US" sz="1400" i="1" dirty="0">
                <a:solidFill>
                  <a:schemeClr val="tx1"/>
                </a:solidFill>
              </a:rPr>
              <a:t>The guideline development group should be multi-disciplinary and balanced, comprising a variety of methodological experts and clinicians, and populations expected to be affected by the guidelines</a:t>
            </a:r>
            <a:r>
              <a:rPr lang="en-US" sz="1400" dirty="0">
                <a:solidFill>
                  <a:schemeClr val="tx1"/>
                </a:solidFill>
              </a:rPr>
              <a:t>. (IOM, 2011)</a:t>
            </a:r>
          </a:p>
        </p:txBody>
      </p:sp>
      <p:sp>
        <p:nvSpPr>
          <p:cNvPr id="3" name="Title 2"/>
          <p:cNvSpPr>
            <a:spLocks noGrp="1"/>
          </p:cNvSpPr>
          <p:nvPr>
            <p:ph type="title"/>
          </p:nvPr>
        </p:nvSpPr>
        <p:spPr>
          <a:xfrm>
            <a:off x="457200" y="0"/>
            <a:ext cx="8229600" cy="1143000"/>
          </a:xfrm>
        </p:spPr>
        <p:txBody>
          <a:bodyPr/>
          <a:lstStyle/>
          <a:p>
            <a:r>
              <a:rPr lang="en-US" dirty="0"/>
              <a:t>Expert Panel</a:t>
            </a:r>
          </a:p>
        </p:txBody>
      </p:sp>
    </p:spTree>
    <p:extLst>
      <p:ext uri="{BB962C8B-B14F-4D97-AF65-F5344CB8AC3E}">
        <p14:creationId xmlns:p14="http://schemas.microsoft.com/office/powerpoint/2010/main" val="409309757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226341240"/>
              </p:ext>
            </p:extLst>
          </p:nvPr>
        </p:nvGraphicFramePr>
        <p:xfrm>
          <a:off x="304800" y="11901"/>
          <a:ext cx="8613778" cy="6842760"/>
        </p:xfrm>
        <a:graphic>
          <a:graphicData uri="http://schemas.openxmlformats.org/drawingml/2006/table">
            <a:tbl>
              <a:tblPr firstRow="1" bandRow="1">
                <a:tableStyleId>{85BE263C-DBD7-4A20-BB59-AAB30ACAA65A}</a:tableStyleId>
              </a:tblPr>
              <a:tblGrid>
                <a:gridCol w="2895600"/>
                <a:gridCol w="5718178"/>
              </a:tblGrid>
              <a:tr h="375920">
                <a:tc gridSpan="2">
                  <a:txBody>
                    <a:bodyPr/>
                    <a:lstStyle/>
                    <a:p>
                      <a:pPr algn="ctr"/>
                      <a:r>
                        <a:rPr lang="en-US" sz="1900" dirty="0" smtClean="0"/>
                        <a:t>Research / Project Team</a:t>
                      </a:r>
                      <a:endParaRPr lang="en-US" sz="1900" dirty="0"/>
                    </a:p>
                  </a:txBody>
                  <a:tcPr marL="91446" marR="91446"/>
                </a:tc>
                <a:tc hMerge="1">
                  <a:txBody>
                    <a:bodyPr/>
                    <a:lstStyle/>
                    <a:p>
                      <a:pPr algn="ctr"/>
                      <a:endParaRPr lang="en-US" sz="1500" dirty="0"/>
                    </a:p>
                  </a:txBody>
                  <a:tcPr marL="91446" marR="91446">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26973">
                <a:tc>
                  <a:txBody>
                    <a:bodyPr/>
                    <a:lstStyle/>
                    <a:p>
                      <a:r>
                        <a:rPr lang="en-US" sz="1800" b="1" dirty="0" smtClean="0"/>
                        <a:t>Name</a:t>
                      </a:r>
                      <a:endParaRPr lang="en-US" sz="1800" b="1" dirty="0"/>
                    </a:p>
                  </a:txBody>
                  <a:tcPr marL="91446" marR="91446">
                    <a:solidFill>
                      <a:schemeClr val="accent2">
                        <a:lumMod val="20000"/>
                        <a:lumOff val="80000"/>
                      </a:schemeClr>
                    </a:solidFill>
                  </a:tcPr>
                </a:tc>
                <a:tc>
                  <a:txBody>
                    <a:bodyPr/>
                    <a:lstStyle/>
                    <a:p>
                      <a:pPr algn="ctr"/>
                      <a:r>
                        <a:rPr lang="en-US" sz="1800" b="1" dirty="0" smtClean="0"/>
                        <a:t>Institution</a:t>
                      </a:r>
                      <a:endParaRPr lang="en-US" sz="1800" b="1" dirty="0"/>
                    </a:p>
                  </a:txBody>
                  <a:tcPr marL="91446" marR="91446">
                    <a:solidFill>
                      <a:schemeClr val="accent2">
                        <a:lumMod val="20000"/>
                        <a:lumOff val="80000"/>
                      </a:schemeClr>
                    </a:solidFill>
                  </a:tcPr>
                </a:tc>
              </a:tr>
              <a:tr h="375920">
                <a:tc>
                  <a:txBody>
                    <a:bodyPr/>
                    <a:lstStyle/>
                    <a:p>
                      <a:r>
                        <a:rPr lang="en-US" sz="1900" dirty="0" smtClean="0"/>
                        <a:t>Daniel Patterson, PhD, NRP</a:t>
                      </a:r>
                      <a:endParaRPr lang="en-US" sz="1900" dirty="0"/>
                    </a:p>
                  </a:txBody>
                  <a:tcPr marL="91446" marR="91446"/>
                </a:tc>
                <a:tc>
                  <a:txBody>
                    <a:bodyPr/>
                    <a:lstStyle/>
                    <a:p>
                      <a:pPr algn="ctr"/>
                      <a:r>
                        <a:rPr lang="en-US" sz="1500" dirty="0" smtClean="0"/>
                        <a:t>University of Pittsburgh,</a:t>
                      </a:r>
                      <a:r>
                        <a:rPr lang="en-US" sz="1500" baseline="0" dirty="0" smtClean="0"/>
                        <a:t> Department of Emergency Medicine</a:t>
                      </a:r>
                      <a:endParaRPr lang="en-US" sz="1500" dirty="0"/>
                    </a:p>
                  </a:txBody>
                  <a:tcPr marL="91446" marR="91446"/>
                </a:tc>
              </a:tr>
              <a:tr h="375920">
                <a:tc>
                  <a:txBody>
                    <a:bodyPr/>
                    <a:lstStyle/>
                    <a:p>
                      <a:r>
                        <a:rPr lang="en-US" sz="1900" dirty="0" smtClean="0"/>
                        <a:t>J.</a:t>
                      </a:r>
                      <a:r>
                        <a:rPr lang="en-US" sz="1900" baseline="0" dirty="0" smtClean="0"/>
                        <a:t> Steve Higgins, PhD</a:t>
                      </a:r>
                      <a:endParaRPr lang="en-US" sz="1900" dirty="0"/>
                    </a:p>
                  </a:txBody>
                  <a:tcPr marL="91446" marR="91446"/>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500" dirty="0" smtClean="0"/>
                        <a:t>NHTSA</a:t>
                      </a:r>
                    </a:p>
                  </a:txBody>
                  <a:tcPr marL="91446" marR="91446"/>
                </a:tc>
              </a:tr>
              <a:tr h="375920">
                <a:tc>
                  <a:txBody>
                    <a:bodyPr/>
                    <a:lstStyle/>
                    <a:p>
                      <a:r>
                        <a:rPr lang="en-US" sz="1900" dirty="0" smtClean="0"/>
                        <a:t>Anthony</a:t>
                      </a:r>
                      <a:r>
                        <a:rPr lang="en-US" sz="1900" baseline="0" dirty="0" smtClean="0"/>
                        <a:t> Fabio, PhD</a:t>
                      </a:r>
                      <a:endParaRPr lang="en-US" sz="1900" dirty="0"/>
                    </a:p>
                  </a:txBody>
                  <a:tcPr marL="91446" marR="91446"/>
                </a:tc>
                <a:tc>
                  <a:txBody>
                    <a:bodyPr/>
                    <a:lstStyle/>
                    <a:p>
                      <a:pPr algn="ctr"/>
                      <a:r>
                        <a:rPr lang="en-US" sz="1500" dirty="0" smtClean="0"/>
                        <a:t>University</a:t>
                      </a:r>
                      <a:r>
                        <a:rPr lang="en-US" sz="1500" baseline="0" dirty="0" smtClean="0"/>
                        <a:t> of Pittsburgh, Graduate School of Public Health</a:t>
                      </a:r>
                      <a:endParaRPr lang="en-US" sz="1500" dirty="0"/>
                    </a:p>
                  </a:txBody>
                  <a:tcPr marL="91446" marR="91446"/>
                </a:tc>
              </a:tr>
              <a:tr h="375920">
                <a:tc>
                  <a:txBody>
                    <a:bodyPr/>
                    <a:lstStyle/>
                    <a:p>
                      <a:r>
                        <a:rPr lang="en-US" sz="1900" dirty="0" smtClean="0"/>
                        <a:t>Eddy Lang, MDCM</a:t>
                      </a:r>
                      <a:endParaRPr lang="en-US" sz="1900" dirty="0"/>
                    </a:p>
                  </a:txBody>
                  <a:tcPr marL="91446" marR="91446"/>
                </a:tc>
                <a:tc>
                  <a:txBody>
                    <a:bodyPr/>
                    <a:lstStyle/>
                    <a:p>
                      <a:pPr algn="ctr"/>
                      <a:r>
                        <a:rPr lang="en-US" sz="1500" dirty="0" smtClean="0"/>
                        <a:t>University of Calgary, Emergency Medicine</a:t>
                      </a:r>
                      <a:endParaRPr lang="en-US" sz="1500" dirty="0"/>
                    </a:p>
                  </a:txBody>
                  <a:tcPr marL="91446" marR="91446"/>
                </a:tc>
              </a:tr>
              <a:tr h="375920">
                <a:tc>
                  <a:txBody>
                    <a:bodyPr/>
                    <a:lstStyle/>
                    <a:p>
                      <a:r>
                        <a:rPr lang="en-US" sz="1900" dirty="0" smtClean="0"/>
                        <a:t>Patricia</a:t>
                      </a:r>
                      <a:r>
                        <a:rPr lang="en-US" sz="1900" baseline="0" dirty="0" smtClean="0"/>
                        <a:t> Weiss, MLIS</a:t>
                      </a:r>
                      <a:endParaRPr lang="en-US" sz="1900" dirty="0"/>
                    </a:p>
                  </a:txBody>
                  <a:tcPr marL="91446" marR="91446"/>
                </a:tc>
                <a:tc>
                  <a:txBody>
                    <a:bodyPr/>
                    <a:lstStyle/>
                    <a:p>
                      <a:pPr algn="ctr"/>
                      <a:r>
                        <a:rPr lang="en-US" sz="1500" dirty="0" smtClean="0"/>
                        <a:t>University</a:t>
                      </a:r>
                      <a:r>
                        <a:rPr lang="en-US" sz="1500" baseline="0" dirty="0" smtClean="0"/>
                        <a:t> of Pittsburgh, Health Sciences Library</a:t>
                      </a:r>
                      <a:endParaRPr lang="en-US" sz="1500" dirty="0"/>
                    </a:p>
                  </a:txBody>
                  <a:tcPr marL="91446" marR="91446"/>
                </a:tc>
              </a:tr>
              <a:tr h="375920">
                <a:tc>
                  <a:txBody>
                    <a:bodyPr/>
                    <a:lstStyle/>
                    <a:p>
                      <a:r>
                        <a:rPr lang="en-US" sz="1900" dirty="0" smtClean="0"/>
                        <a:t>Laura</a:t>
                      </a:r>
                      <a:r>
                        <a:rPr lang="en-US" sz="1900" baseline="0" dirty="0" smtClean="0"/>
                        <a:t> Barger, PhD</a:t>
                      </a:r>
                      <a:endParaRPr lang="en-US" sz="1900" dirty="0"/>
                    </a:p>
                  </a:txBody>
                  <a:tcPr marL="91446" marR="91446"/>
                </a:tc>
                <a:tc>
                  <a:txBody>
                    <a:bodyPr/>
                    <a:lstStyle/>
                    <a:p>
                      <a:pPr algn="ctr"/>
                      <a:r>
                        <a:rPr lang="en-US" sz="1500" dirty="0" smtClean="0"/>
                        <a:t>Harvard Medical School,</a:t>
                      </a:r>
                      <a:r>
                        <a:rPr lang="en-US" sz="1500" baseline="0" dirty="0" smtClean="0"/>
                        <a:t> Division of Sleep Medicine</a:t>
                      </a:r>
                      <a:endParaRPr lang="en-US" sz="1500" dirty="0"/>
                    </a:p>
                  </a:txBody>
                  <a:tcPr marL="91446" marR="91446"/>
                </a:tc>
              </a:tr>
              <a:tr h="375920">
                <a:tc>
                  <a:txBody>
                    <a:bodyPr/>
                    <a:lstStyle/>
                    <a:p>
                      <a:r>
                        <a:rPr lang="en-US" sz="1900" dirty="0" smtClean="0"/>
                        <a:t>Matthew D. Weaver, PhD</a:t>
                      </a:r>
                      <a:endParaRPr lang="en-US" sz="1900" dirty="0"/>
                    </a:p>
                  </a:txBody>
                  <a:tcPr marL="91446" marR="914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dirty="0" smtClean="0"/>
                        <a:t>Harvard Medical School,</a:t>
                      </a:r>
                      <a:r>
                        <a:rPr lang="en-US" sz="1500" baseline="0" dirty="0" smtClean="0"/>
                        <a:t> Division of Sleep Medicine</a:t>
                      </a:r>
                      <a:endParaRPr lang="en-US" sz="1500" dirty="0" smtClean="0"/>
                    </a:p>
                  </a:txBody>
                  <a:tcPr marL="91446" marR="91446"/>
                </a:tc>
              </a:tr>
              <a:tr h="375920">
                <a:tc>
                  <a:txBody>
                    <a:bodyPr/>
                    <a:lstStyle/>
                    <a:p>
                      <a:r>
                        <a:rPr lang="en-US" sz="1900" dirty="0" smtClean="0"/>
                        <a:t>Christian Martin-Gill,</a:t>
                      </a:r>
                      <a:r>
                        <a:rPr lang="en-US" sz="1900" baseline="0" dirty="0" smtClean="0"/>
                        <a:t> MD</a:t>
                      </a:r>
                      <a:endParaRPr lang="en-US" sz="1900" dirty="0"/>
                    </a:p>
                  </a:txBody>
                  <a:tcPr marL="91446" marR="91446"/>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500" dirty="0" smtClean="0"/>
                        <a:t>University of Pittsburgh,</a:t>
                      </a:r>
                      <a:r>
                        <a:rPr lang="en-US" sz="1500" baseline="0" dirty="0" smtClean="0"/>
                        <a:t> Department of Emergency Medicine</a:t>
                      </a:r>
                      <a:endParaRPr lang="en-US" sz="1500" dirty="0" smtClean="0"/>
                    </a:p>
                  </a:txBody>
                  <a:tcPr marL="91446" marR="91446"/>
                </a:tc>
              </a:tr>
              <a:tr h="375920">
                <a:tc>
                  <a:txBody>
                    <a:bodyPr/>
                    <a:lstStyle/>
                    <a:p>
                      <a:r>
                        <a:rPr lang="en-US" sz="1900" dirty="0" smtClean="0"/>
                        <a:t>Michael</a:t>
                      </a:r>
                      <a:r>
                        <a:rPr lang="en-US" sz="1900" baseline="0" dirty="0" smtClean="0"/>
                        <a:t> Runyon, MD</a:t>
                      </a:r>
                      <a:endParaRPr lang="en-US" sz="1900" dirty="0"/>
                    </a:p>
                  </a:txBody>
                  <a:tcPr marL="91446" marR="91446"/>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500" dirty="0" smtClean="0"/>
                        <a:t>Carolinas HealthCare</a:t>
                      </a:r>
                      <a:r>
                        <a:rPr lang="en-US" sz="1500" baseline="0" dirty="0" smtClean="0"/>
                        <a:t> System, Department of Emergency Medicine</a:t>
                      </a:r>
                      <a:endParaRPr lang="en-US" sz="1500" dirty="0" smtClean="0"/>
                    </a:p>
                  </a:txBody>
                  <a:tcPr marL="91446" marR="91446"/>
                </a:tc>
              </a:tr>
              <a:tr h="375920">
                <a:tc>
                  <a:txBody>
                    <a:bodyPr/>
                    <a:lstStyle/>
                    <a:p>
                      <a:r>
                        <a:rPr lang="en-US" sz="1900" dirty="0" smtClean="0"/>
                        <a:t>Jon </a:t>
                      </a:r>
                      <a:r>
                        <a:rPr lang="en-US" sz="1900" dirty="0" err="1" smtClean="0"/>
                        <a:t>Studnek</a:t>
                      </a:r>
                      <a:r>
                        <a:rPr lang="en-US" sz="1900" dirty="0" smtClean="0"/>
                        <a:t>,</a:t>
                      </a:r>
                      <a:r>
                        <a:rPr lang="en-US" sz="1900" baseline="0" dirty="0" smtClean="0"/>
                        <a:t> PhD, NRP</a:t>
                      </a:r>
                      <a:endParaRPr lang="en-US" sz="1900" dirty="0"/>
                    </a:p>
                  </a:txBody>
                  <a:tcPr marL="91446" marR="91446"/>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500" dirty="0" smtClean="0"/>
                        <a:t>Mecklenburg</a:t>
                      </a:r>
                      <a:r>
                        <a:rPr lang="en-US" sz="1500" baseline="0" dirty="0" smtClean="0"/>
                        <a:t> EMS</a:t>
                      </a:r>
                      <a:endParaRPr lang="en-US" sz="1500" dirty="0" smtClean="0"/>
                    </a:p>
                  </a:txBody>
                  <a:tcPr marL="91446" marR="91446"/>
                </a:tc>
              </a:tr>
              <a:tr h="375920">
                <a:tc>
                  <a:txBody>
                    <a:bodyPr/>
                    <a:lstStyle/>
                    <a:p>
                      <a:r>
                        <a:rPr lang="en-US" sz="1900" dirty="0" smtClean="0"/>
                        <a:t>Allison </a:t>
                      </a:r>
                      <a:r>
                        <a:rPr lang="en-US" sz="1900" dirty="0" err="1" smtClean="0"/>
                        <a:t>Infinger</a:t>
                      </a:r>
                      <a:r>
                        <a:rPr lang="en-US" sz="1900" dirty="0" smtClean="0"/>
                        <a:t>, MSPH</a:t>
                      </a:r>
                      <a:endParaRPr lang="en-US" sz="1900" dirty="0"/>
                    </a:p>
                  </a:txBody>
                  <a:tcPr marL="91446" marR="91446"/>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500" dirty="0" smtClean="0"/>
                        <a:t>Mecklenburg EMS</a:t>
                      </a:r>
                    </a:p>
                  </a:txBody>
                  <a:tcPr marL="91446" marR="91446"/>
                </a:tc>
              </a:tr>
              <a:tr h="375920">
                <a:tc>
                  <a:txBody>
                    <a:bodyPr/>
                    <a:lstStyle/>
                    <a:p>
                      <a:r>
                        <a:rPr lang="en-US" sz="1900" dirty="0" smtClean="0"/>
                        <a:t>Charity Moore, PhD</a:t>
                      </a:r>
                      <a:endParaRPr lang="en-US" sz="1900" dirty="0"/>
                    </a:p>
                  </a:txBody>
                  <a:tcPr marL="91446" marR="91446"/>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500" dirty="0" smtClean="0"/>
                        <a:t>University of Pittsburgh</a:t>
                      </a:r>
                    </a:p>
                  </a:txBody>
                  <a:tcPr marL="91446" marR="91446"/>
                </a:tc>
              </a:tr>
              <a:tr h="375920">
                <a:tc>
                  <a:txBody>
                    <a:bodyPr/>
                    <a:lstStyle/>
                    <a:p>
                      <a:r>
                        <a:rPr lang="en-US" sz="1900" dirty="0" err="1" smtClean="0"/>
                        <a:t>Denisse</a:t>
                      </a:r>
                      <a:r>
                        <a:rPr lang="en-US" sz="1900" baseline="0" dirty="0" smtClean="0"/>
                        <a:t> </a:t>
                      </a:r>
                      <a:r>
                        <a:rPr lang="en-US" sz="1900" baseline="0" dirty="0" err="1" smtClean="0"/>
                        <a:t>Sequeira</a:t>
                      </a:r>
                      <a:r>
                        <a:rPr lang="en-US" sz="1900" baseline="0" dirty="0" smtClean="0"/>
                        <a:t>, BS</a:t>
                      </a:r>
                      <a:endParaRPr lang="en-US" sz="1900" dirty="0"/>
                    </a:p>
                  </a:txBody>
                  <a:tcPr marL="91446" marR="91446"/>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500" dirty="0" smtClean="0"/>
                        <a:t>University of Pittsburgh,</a:t>
                      </a:r>
                      <a:r>
                        <a:rPr lang="en-US" sz="1500" baseline="0" dirty="0" smtClean="0"/>
                        <a:t> Department of Emergency Medicine</a:t>
                      </a:r>
                      <a:endParaRPr lang="en-US" sz="1500" dirty="0" smtClean="0"/>
                    </a:p>
                  </a:txBody>
                  <a:tcPr marL="91446" marR="91446"/>
                </a:tc>
              </a:tr>
              <a:tr h="375920">
                <a:tc>
                  <a:txBody>
                    <a:bodyPr/>
                    <a:lstStyle/>
                    <a:p>
                      <a:r>
                        <a:rPr lang="en-US" sz="1900" dirty="0" smtClean="0"/>
                        <a:t>David Hostler,</a:t>
                      </a:r>
                      <a:r>
                        <a:rPr lang="en-US" sz="1900" baseline="0" dirty="0" smtClean="0"/>
                        <a:t> PhD, NRP</a:t>
                      </a:r>
                      <a:endParaRPr lang="en-US" sz="1900" dirty="0"/>
                    </a:p>
                  </a:txBody>
                  <a:tcPr marL="91446" marR="91446"/>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500" dirty="0" smtClean="0"/>
                        <a:t>University of Buffalo, Department of Exercise</a:t>
                      </a:r>
                      <a:r>
                        <a:rPr lang="en-US" sz="1500" baseline="0" dirty="0" smtClean="0"/>
                        <a:t> &amp; Nutrition Sciences</a:t>
                      </a:r>
                      <a:endParaRPr lang="en-US" sz="1500" dirty="0" smtClean="0"/>
                    </a:p>
                  </a:txBody>
                  <a:tcPr marL="91446" marR="91446"/>
                </a:tc>
              </a:tr>
              <a:tr h="375920">
                <a:tc>
                  <a:txBody>
                    <a:bodyPr/>
                    <a:lstStyle/>
                    <a:p>
                      <a:r>
                        <a:rPr lang="en-US" sz="1900" dirty="0" smtClean="0"/>
                        <a:t>Jennifer Templin, PhD</a:t>
                      </a:r>
                      <a:endParaRPr lang="en-US" sz="1900" dirty="0"/>
                    </a:p>
                  </a:txBody>
                  <a:tcPr marL="91446" marR="91446"/>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500" dirty="0" smtClean="0"/>
                        <a:t>University of Buffalo, Department of Exercise</a:t>
                      </a:r>
                      <a:r>
                        <a:rPr lang="en-US" sz="1500" baseline="0" dirty="0" smtClean="0"/>
                        <a:t> &amp; Nutrition Sciences</a:t>
                      </a:r>
                      <a:endParaRPr lang="en-US" sz="1500" dirty="0" smtClean="0"/>
                    </a:p>
                  </a:txBody>
                  <a:tcPr marL="91446" marR="91446"/>
                </a:tc>
              </a:tr>
              <a:tr h="375920">
                <a:tc>
                  <a:txBody>
                    <a:bodyPr/>
                    <a:lstStyle/>
                    <a:p>
                      <a:r>
                        <a:rPr lang="en-US" sz="1900" dirty="0" smtClean="0"/>
                        <a:t>Kathy Robinson, RN</a:t>
                      </a:r>
                      <a:endParaRPr lang="en-US" sz="1900" dirty="0"/>
                    </a:p>
                  </a:txBody>
                  <a:tcPr marL="91446" marR="91446"/>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500" dirty="0" smtClean="0"/>
                        <a:t>NASEMSO</a:t>
                      </a:r>
                    </a:p>
                  </a:txBody>
                  <a:tcPr marL="91446" marR="91446"/>
                </a:tc>
              </a:tr>
            </a:tbl>
          </a:graphicData>
        </a:graphic>
      </p:graphicFrame>
    </p:spTree>
    <p:extLst>
      <p:ext uri="{BB962C8B-B14F-4D97-AF65-F5344CB8AC3E}">
        <p14:creationId xmlns:p14="http://schemas.microsoft.com/office/powerpoint/2010/main" val="429254963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841270"/>
          </a:xfrm>
        </p:spPr>
        <p:txBody>
          <a:bodyPr>
            <a:normAutofit/>
          </a:bodyPr>
          <a:lstStyle/>
          <a:p>
            <a:r>
              <a:rPr lang="en-US" dirty="0" smtClean="0"/>
              <a:t>Summary</a:t>
            </a:r>
            <a:endParaRPr lang="en-US" dirty="0"/>
          </a:p>
        </p:txBody>
      </p:sp>
      <p:sp>
        <p:nvSpPr>
          <p:cNvPr id="4" name="Content Placeholder 3"/>
          <p:cNvSpPr>
            <a:spLocks noGrp="1"/>
          </p:cNvSpPr>
          <p:nvPr>
            <p:ph idx="1"/>
          </p:nvPr>
        </p:nvSpPr>
        <p:spPr>
          <a:xfrm>
            <a:off x="457200" y="1138189"/>
            <a:ext cx="8229600" cy="5047620"/>
          </a:xfrm>
        </p:spPr>
        <p:txBody>
          <a:bodyPr>
            <a:normAutofit fontScale="77500" lnSpcReduction="20000"/>
          </a:bodyPr>
          <a:lstStyle/>
          <a:p>
            <a:pPr algn="ctr"/>
            <a:r>
              <a:rPr lang="en-US" b="1" dirty="0" smtClean="0"/>
              <a:t>Evidence </a:t>
            </a:r>
            <a:r>
              <a:rPr lang="en-US" b="1" dirty="0"/>
              <a:t>Based Guidelines for Fatigue Risk Management in Emergency Medical Services:</a:t>
            </a:r>
            <a:r>
              <a:rPr lang="en-US" b="1" u="sng" dirty="0"/>
              <a:t>  </a:t>
            </a:r>
            <a:r>
              <a:rPr lang="da-DK" u="sng" dirty="0">
                <a:hlinkClick r:id="rId2"/>
              </a:rPr>
              <a:t>http://tandfonline.com/doi/full/10.1080/10903127.2017.1376137</a:t>
            </a:r>
            <a:endParaRPr lang="en-US" b="1" dirty="0" smtClean="0"/>
          </a:p>
          <a:p>
            <a:pPr algn="ctr"/>
            <a:endParaRPr lang="en-US" b="1" dirty="0" smtClean="0"/>
          </a:p>
          <a:p>
            <a:pPr algn="ctr"/>
            <a:r>
              <a:rPr lang="en-US" b="1" dirty="0" smtClean="0"/>
              <a:t>All Published Materials (Supplement): </a:t>
            </a:r>
            <a:r>
              <a:rPr lang="en-US" u="sng" dirty="0">
                <a:hlinkClick r:id="rId3"/>
              </a:rPr>
              <a:t>http://tandfonline.com/action/showAxaArticles?journalCode=</a:t>
            </a:r>
            <a:r>
              <a:rPr lang="en-US" u="sng" dirty="0" smtClean="0">
                <a:hlinkClick r:id="rId3"/>
              </a:rPr>
              <a:t>ipec20</a:t>
            </a:r>
            <a:endParaRPr lang="en-US" u="sng" dirty="0" smtClean="0"/>
          </a:p>
          <a:p>
            <a:pPr algn="ctr"/>
            <a:endParaRPr lang="en-US" b="1" dirty="0" smtClean="0"/>
          </a:p>
          <a:p>
            <a:pPr algn="ctr"/>
            <a:r>
              <a:rPr lang="en-US" b="1" dirty="0" smtClean="0"/>
              <a:t>Project </a:t>
            </a:r>
            <a:r>
              <a:rPr lang="en-US" b="1" dirty="0"/>
              <a:t>Website:  </a:t>
            </a:r>
            <a:r>
              <a:rPr lang="en-US" b="1" dirty="0">
                <a:hlinkClick r:id="rId4"/>
              </a:rPr>
              <a:t>www.emsfatigue.org</a:t>
            </a:r>
            <a:endParaRPr lang="en-US" b="1" dirty="0"/>
          </a:p>
          <a:p>
            <a:pPr algn="ctr"/>
            <a:endParaRPr lang="en-US" sz="2400" b="1" dirty="0" smtClean="0"/>
          </a:p>
          <a:p>
            <a:pPr marL="0" indent="0" algn="ctr">
              <a:buNone/>
            </a:pPr>
            <a:r>
              <a:rPr lang="en-US" sz="2400" b="1" dirty="0" smtClean="0"/>
              <a:t>Contact: </a:t>
            </a:r>
            <a:r>
              <a:rPr lang="en-US" sz="2400" b="1" dirty="0" smtClean="0"/>
              <a:t>NASEMSO Project </a:t>
            </a:r>
            <a:r>
              <a:rPr lang="en-US" sz="2400" b="1" dirty="0" smtClean="0"/>
              <a:t>Manager</a:t>
            </a:r>
            <a:r>
              <a:rPr lang="en-US" sz="2400" dirty="0"/>
              <a:t/>
            </a:r>
            <a:br>
              <a:rPr lang="en-US" sz="2400" dirty="0"/>
            </a:br>
            <a:r>
              <a:rPr lang="en-US" sz="2400" b="1" dirty="0"/>
              <a:t>Kathy Robinson, RN, EMT-P</a:t>
            </a:r>
            <a:r>
              <a:rPr lang="en-US" sz="2400" dirty="0"/>
              <a:t/>
            </a:r>
            <a:br>
              <a:rPr lang="en-US" sz="2400" dirty="0"/>
            </a:br>
            <a:r>
              <a:rPr lang="en-US" sz="2400" dirty="0"/>
              <a:t>P</a:t>
            </a:r>
            <a:r>
              <a:rPr lang="en-US" sz="2400" dirty="0" smtClean="0"/>
              <a:t>h. 703</a:t>
            </a:r>
            <a:r>
              <a:rPr lang="en-US" sz="2400" dirty="0"/>
              <a:t>-538-1799, Ext. 1894</a:t>
            </a:r>
            <a:br>
              <a:rPr lang="en-US" sz="2400" dirty="0"/>
            </a:br>
            <a:r>
              <a:rPr lang="en-US" sz="2400" dirty="0" smtClean="0"/>
              <a:t>E: </a:t>
            </a:r>
            <a:r>
              <a:rPr lang="en-US" sz="2400" dirty="0" smtClean="0">
                <a:hlinkClick r:id="rId5"/>
              </a:rPr>
              <a:t>Robinson</a:t>
            </a:r>
            <a:r>
              <a:rPr lang="en-US" sz="2400" dirty="0">
                <a:hlinkClick r:id="rId5"/>
              </a:rPr>
              <a:t>@nasemso.org</a:t>
            </a:r>
            <a:endParaRPr lang="en-US" sz="2400" dirty="0"/>
          </a:p>
        </p:txBody>
      </p:sp>
    </p:spTree>
    <p:extLst>
      <p:ext uri="{BB962C8B-B14F-4D97-AF65-F5344CB8AC3E}">
        <p14:creationId xmlns:p14="http://schemas.microsoft.com/office/powerpoint/2010/main" val="324674461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 of Interest</a:t>
            </a:r>
            <a:endParaRPr lang="en-US" dirty="0"/>
          </a:p>
        </p:txBody>
      </p:sp>
      <p:sp>
        <p:nvSpPr>
          <p:cNvPr id="3" name="Content Placeholder 2"/>
          <p:cNvSpPr>
            <a:spLocks noGrp="1"/>
          </p:cNvSpPr>
          <p:nvPr>
            <p:ph idx="1"/>
          </p:nvPr>
        </p:nvSpPr>
        <p:spPr>
          <a:xfrm>
            <a:off x="457200" y="1600201"/>
            <a:ext cx="8229600" cy="3124200"/>
          </a:xfrm>
        </p:spPr>
        <p:txBody>
          <a:bodyPr>
            <a:normAutofit fontScale="92500"/>
          </a:bodyPr>
          <a:lstStyle/>
          <a:p>
            <a:pPr marL="0" indent="0">
              <a:buNone/>
            </a:pPr>
            <a:r>
              <a:rPr lang="en-US" dirty="0" smtClean="0"/>
              <a:t>EMS personnel or similar worker groups, defined as shift workers whose job activity requires multiple episodes of intense concentration and attention to detail per shift, with serious adverse consequences potentially resulting from a lapse in concentration.</a:t>
            </a:r>
            <a:endParaRPr lang="en-US" dirty="0"/>
          </a:p>
        </p:txBody>
      </p:sp>
      <p:sp>
        <p:nvSpPr>
          <p:cNvPr id="6" name="TextBox 5"/>
          <p:cNvSpPr txBox="1"/>
          <p:nvPr/>
        </p:nvSpPr>
        <p:spPr>
          <a:xfrm>
            <a:off x="381000" y="6509187"/>
            <a:ext cx="3276600" cy="261610"/>
          </a:xfrm>
          <a:prstGeom prst="rect">
            <a:avLst/>
          </a:prstGeom>
          <a:noFill/>
        </p:spPr>
        <p:txBody>
          <a:bodyPr wrap="square" rtlCol="0">
            <a:spAutoFit/>
          </a:bodyPr>
          <a:lstStyle/>
          <a:p>
            <a:pPr>
              <a:defRPr/>
            </a:pPr>
            <a:r>
              <a:rPr lang="en-US" altLang="en-US" sz="1100" dirty="0">
                <a:solidFill>
                  <a:srgbClr val="FFFFFF"/>
                </a:solidFill>
                <a:latin typeface="Arial Narrow"/>
                <a:cs typeface="Arial Narrow"/>
              </a:rPr>
              <a:t>Do Not Circulate Without Permission of P.D. Patterson</a:t>
            </a:r>
          </a:p>
        </p:txBody>
      </p:sp>
    </p:spTree>
    <p:extLst>
      <p:ext uri="{BB962C8B-B14F-4D97-AF65-F5344CB8AC3E}">
        <p14:creationId xmlns:p14="http://schemas.microsoft.com/office/powerpoint/2010/main" val="377598153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p Arrow 4"/>
          <p:cNvSpPr/>
          <p:nvPr/>
        </p:nvSpPr>
        <p:spPr>
          <a:xfrm>
            <a:off x="1178393" y="5342365"/>
            <a:ext cx="675800" cy="1204651"/>
          </a:xfrm>
          <a:prstGeom prst="upArrow">
            <a:avLst/>
          </a:prstGeom>
          <a:gradFill>
            <a:gsLst>
              <a:gs pos="0">
                <a:srgbClr val="800000"/>
              </a:gs>
              <a:gs pos="100000">
                <a:schemeClr val="accent2">
                  <a:lumMod val="75000"/>
                </a:schemeClr>
              </a:gs>
            </a:gsLst>
          </a:gradFill>
          <a:ln>
            <a:solidFill>
              <a:srgbClr val="800000"/>
            </a:solid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6" name="Title 5"/>
          <p:cNvSpPr>
            <a:spLocks noGrp="1"/>
          </p:cNvSpPr>
          <p:nvPr>
            <p:ph type="title"/>
          </p:nvPr>
        </p:nvSpPr>
        <p:spPr/>
        <p:txBody>
          <a:bodyPr>
            <a:normAutofit fontScale="90000"/>
          </a:bodyPr>
          <a:lstStyle/>
          <a:p>
            <a:r>
              <a:rPr lang="en-US" dirty="0" smtClean="0"/>
              <a:t>November 2015 – November 2017</a:t>
            </a:r>
            <a:endParaRPr lang="en-US" dirty="0"/>
          </a:p>
        </p:txBody>
      </p:sp>
      <p:grpSp>
        <p:nvGrpSpPr>
          <p:cNvPr id="3" name="Group 2"/>
          <p:cNvGrpSpPr/>
          <p:nvPr/>
        </p:nvGrpSpPr>
        <p:grpSpPr>
          <a:xfrm>
            <a:off x="383897" y="2089546"/>
            <a:ext cx="8467195" cy="2750050"/>
            <a:chOff x="383897" y="2089546"/>
            <a:chExt cx="8467195" cy="2750050"/>
          </a:xfrm>
        </p:grpSpPr>
        <p:sp>
          <p:nvSpPr>
            <p:cNvPr id="2" name="TextBox 1"/>
            <p:cNvSpPr txBox="1"/>
            <p:nvPr/>
          </p:nvSpPr>
          <p:spPr>
            <a:xfrm>
              <a:off x="383897" y="2089546"/>
              <a:ext cx="8458200" cy="584776"/>
            </a:xfrm>
            <a:prstGeom prst="rect">
              <a:avLst/>
            </a:prstGeom>
            <a:solidFill>
              <a:schemeClr val="bg1">
                <a:lumMod val="85000"/>
              </a:schemeClr>
            </a:solidFill>
          </p:spPr>
          <p:txBody>
            <a:bodyPr wrap="square" rtlCol="0">
              <a:spAutoFit/>
            </a:bodyPr>
            <a:lstStyle/>
            <a:p>
              <a:pPr algn="ctr"/>
              <a:r>
                <a:rPr lang="en-US" sz="3200" dirty="0" smtClean="0">
                  <a:solidFill>
                    <a:srgbClr val="800000"/>
                  </a:solidFill>
                  <a:latin typeface="Rockwell"/>
                  <a:cs typeface="Rockwell"/>
                </a:rPr>
                <a:t>The Fatigue in EMS Project</a:t>
              </a:r>
            </a:p>
          </p:txBody>
        </p:sp>
        <p:sp>
          <p:nvSpPr>
            <p:cNvPr id="7" name="TextBox 6"/>
            <p:cNvSpPr txBox="1"/>
            <p:nvPr/>
          </p:nvSpPr>
          <p:spPr>
            <a:xfrm>
              <a:off x="399973" y="2852795"/>
              <a:ext cx="2397487" cy="400110"/>
            </a:xfrm>
            <a:prstGeom prst="rect">
              <a:avLst/>
            </a:prstGeom>
            <a:solidFill>
              <a:srgbClr val="800000"/>
            </a:solidFill>
          </p:spPr>
          <p:txBody>
            <a:bodyPr wrap="square" rtlCol="0">
              <a:spAutoFit/>
            </a:bodyPr>
            <a:lstStyle/>
            <a:p>
              <a:pPr algn="ctr"/>
              <a:r>
                <a:rPr lang="en-US" sz="2000" dirty="0" smtClean="0">
                  <a:solidFill>
                    <a:schemeClr val="bg1"/>
                  </a:solidFill>
                </a:rPr>
                <a:t>PHASE 1</a:t>
              </a:r>
              <a:endParaRPr lang="en-US" sz="2000" dirty="0">
                <a:solidFill>
                  <a:schemeClr val="bg1"/>
                </a:solidFill>
              </a:endParaRPr>
            </a:p>
          </p:txBody>
        </p:sp>
        <p:sp>
          <p:nvSpPr>
            <p:cNvPr id="8" name="TextBox 7"/>
            <p:cNvSpPr txBox="1"/>
            <p:nvPr/>
          </p:nvSpPr>
          <p:spPr>
            <a:xfrm>
              <a:off x="3462376" y="2852795"/>
              <a:ext cx="2397487" cy="400110"/>
            </a:xfrm>
            <a:prstGeom prst="rect">
              <a:avLst/>
            </a:prstGeom>
            <a:solidFill>
              <a:srgbClr val="800000"/>
            </a:solidFill>
          </p:spPr>
          <p:txBody>
            <a:bodyPr wrap="square" rtlCol="0">
              <a:spAutoFit/>
            </a:bodyPr>
            <a:lstStyle/>
            <a:p>
              <a:pPr algn="ctr"/>
              <a:r>
                <a:rPr lang="en-US" sz="2000" dirty="0" smtClean="0">
                  <a:solidFill>
                    <a:schemeClr val="bg1"/>
                  </a:solidFill>
                </a:rPr>
                <a:t>PHASE 2</a:t>
              </a:r>
              <a:endParaRPr lang="en-US" sz="2000" dirty="0">
                <a:solidFill>
                  <a:schemeClr val="bg1"/>
                </a:solidFill>
              </a:endParaRPr>
            </a:p>
          </p:txBody>
        </p:sp>
        <p:sp>
          <p:nvSpPr>
            <p:cNvPr id="9" name="TextBox 8"/>
            <p:cNvSpPr txBox="1"/>
            <p:nvPr/>
          </p:nvSpPr>
          <p:spPr>
            <a:xfrm>
              <a:off x="6453605" y="2852795"/>
              <a:ext cx="2397487" cy="400110"/>
            </a:xfrm>
            <a:prstGeom prst="rect">
              <a:avLst/>
            </a:prstGeom>
            <a:solidFill>
              <a:srgbClr val="800000"/>
            </a:solidFill>
          </p:spPr>
          <p:txBody>
            <a:bodyPr wrap="square" rtlCol="0">
              <a:spAutoFit/>
            </a:bodyPr>
            <a:lstStyle/>
            <a:p>
              <a:pPr algn="ctr"/>
              <a:r>
                <a:rPr lang="en-US" sz="2000" dirty="0" smtClean="0">
                  <a:solidFill>
                    <a:schemeClr val="bg1"/>
                  </a:solidFill>
                </a:rPr>
                <a:t>PHASE 3</a:t>
              </a:r>
            </a:p>
          </p:txBody>
        </p:sp>
        <p:sp>
          <p:nvSpPr>
            <p:cNvPr id="10" name="TextBox 9"/>
            <p:cNvSpPr txBox="1"/>
            <p:nvPr/>
          </p:nvSpPr>
          <p:spPr>
            <a:xfrm>
              <a:off x="383897" y="3351073"/>
              <a:ext cx="2397487" cy="1200329"/>
            </a:xfrm>
            <a:prstGeom prst="rect">
              <a:avLst/>
            </a:prstGeom>
            <a:solidFill>
              <a:schemeClr val="accent2">
                <a:lumMod val="40000"/>
                <a:lumOff val="60000"/>
              </a:schemeClr>
            </a:solidFill>
          </p:spPr>
          <p:txBody>
            <a:bodyPr wrap="square" rtlCol="0">
              <a:spAutoFit/>
            </a:bodyPr>
            <a:lstStyle/>
            <a:p>
              <a:pPr algn="ctr"/>
              <a:r>
                <a:rPr lang="en-US" dirty="0" smtClean="0"/>
                <a:t>Develop Evidence-Based Guideline (EBG) for fatigue risk management in EMS</a:t>
              </a:r>
            </a:p>
          </p:txBody>
        </p:sp>
        <p:sp>
          <p:nvSpPr>
            <p:cNvPr id="11" name="TextBox 10"/>
            <p:cNvSpPr txBox="1"/>
            <p:nvPr/>
          </p:nvSpPr>
          <p:spPr>
            <a:xfrm>
              <a:off x="3462376" y="3362268"/>
              <a:ext cx="2397487" cy="1477328"/>
            </a:xfrm>
            <a:prstGeom prst="rect">
              <a:avLst/>
            </a:prstGeom>
            <a:solidFill>
              <a:schemeClr val="accent2">
                <a:lumMod val="40000"/>
                <a:lumOff val="60000"/>
              </a:schemeClr>
            </a:solidFill>
          </p:spPr>
          <p:txBody>
            <a:bodyPr wrap="square" rtlCol="0">
              <a:spAutoFit/>
            </a:bodyPr>
            <a:lstStyle/>
            <a:p>
              <a:pPr algn="ctr"/>
              <a:r>
                <a:rPr lang="en-US" dirty="0" smtClean="0"/>
                <a:t>Test the impact of one or more evidence-based recommendations in an experimental study</a:t>
              </a:r>
              <a:endParaRPr lang="en-US" dirty="0"/>
            </a:p>
          </p:txBody>
        </p:sp>
        <p:sp>
          <p:nvSpPr>
            <p:cNvPr id="12" name="TextBox 11"/>
            <p:cNvSpPr txBox="1"/>
            <p:nvPr/>
          </p:nvSpPr>
          <p:spPr>
            <a:xfrm>
              <a:off x="6444610" y="3351073"/>
              <a:ext cx="2397487" cy="1477328"/>
            </a:xfrm>
            <a:prstGeom prst="rect">
              <a:avLst/>
            </a:prstGeom>
            <a:solidFill>
              <a:schemeClr val="accent2">
                <a:lumMod val="40000"/>
                <a:lumOff val="60000"/>
              </a:schemeClr>
            </a:solidFill>
          </p:spPr>
          <p:txBody>
            <a:bodyPr wrap="square" rtlCol="0">
              <a:spAutoFit/>
            </a:bodyPr>
            <a:lstStyle/>
            <a:p>
              <a:pPr algn="ctr"/>
              <a:r>
                <a:rPr lang="en-US" dirty="0" smtClean="0"/>
                <a:t>Develop a </a:t>
              </a:r>
              <a:r>
                <a:rPr lang="en-US" dirty="0" err="1" smtClean="0"/>
                <a:t>biomathematical</a:t>
              </a:r>
              <a:r>
                <a:rPr lang="en-US" dirty="0" smtClean="0"/>
                <a:t> model tailored to EMS shift scheduling and make freely available</a:t>
              </a:r>
              <a:endParaRPr lang="en-US" dirty="0"/>
            </a:p>
          </p:txBody>
        </p:sp>
      </p:grpSp>
    </p:spTree>
    <p:extLst>
      <p:ext uri="{BB962C8B-B14F-4D97-AF65-F5344CB8AC3E}">
        <p14:creationId xmlns:p14="http://schemas.microsoft.com/office/powerpoint/2010/main" val="90751288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2286000"/>
          </a:xfrm>
        </p:spPr>
        <p:txBody>
          <a:bodyPr>
            <a:normAutofit fontScale="90000"/>
          </a:bodyPr>
          <a:lstStyle/>
          <a:p>
            <a:r>
              <a:rPr lang="en-US" dirty="0" smtClean="0"/>
              <a:t>EMS is</a:t>
            </a:r>
            <a:r>
              <a:rPr lang="en-US" dirty="0" smtClean="0"/>
              <a:t> setting the bar: </a:t>
            </a:r>
            <a:r>
              <a:rPr lang="en-US" i="1" dirty="0" smtClean="0"/>
              <a:t>There </a:t>
            </a:r>
            <a:r>
              <a:rPr lang="en-US" i="1" dirty="0" smtClean="0"/>
              <a:t>is no equivalent effort from any other high risk industry/occupation to improve worker fatigue</a:t>
            </a:r>
            <a:r>
              <a:rPr lang="en-US" i="1" dirty="0" smtClean="0"/>
              <a:t>.</a:t>
            </a:r>
            <a:endParaRPr lang="en-US" i="1" dirty="0"/>
          </a:p>
        </p:txBody>
      </p:sp>
    </p:spTree>
    <p:extLst>
      <p:ext uri="{BB962C8B-B14F-4D97-AF65-F5344CB8AC3E}">
        <p14:creationId xmlns:p14="http://schemas.microsoft.com/office/powerpoint/2010/main" val="256621122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Phase 1 Methodology Paper </a:t>
            </a:r>
            <a:br>
              <a:rPr lang="en-US" dirty="0" smtClean="0"/>
            </a:br>
            <a:r>
              <a:rPr lang="en-US" dirty="0" smtClean="0"/>
              <a:t>Published Spring 2017 </a:t>
            </a:r>
            <a:endParaRPr lang="en-US" dirty="0"/>
          </a:p>
        </p:txBody>
      </p:sp>
      <p:sp>
        <p:nvSpPr>
          <p:cNvPr id="4" name="Footer Placeholder 3"/>
          <p:cNvSpPr>
            <a:spLocks noGrp="1"/>
          </p:cNvSpPr>
          <p:nvPr>
            <p:ph type="ftr" sz="quarter" idx="11"/>
          </p:nvPr>
        </p:nvSpPr>
        <p:spPr>
          <a:xfrm>
            <a:off x="2225124" y="4495800"/>
            <a:ext cx="4693753" cy="365125"/>
          </a:xfrm>
        </p:spPr>
        <p:txBody>
          <a:bodyPr/>
          <a:lstStyle/>
          <a:p>
            <a:pPr>
              <a:defRPr/>
            </a:pPr>
            <a:r>
              <a:rPr lang="en-US" altLang="en-US" sz="1800" dirty="0" smtClean="0">
                <a:solidFill>
                  <a:schemeClr val="tx1"/>
                </a:solidFill>
                <a:latin typeface="Arial"/>
                <a:cs typeface="Arial"/>
              </a:rPr>
              <a:t>Patterson et al., 2017 PMID-27858581</a:t>
            </a:r>
            <a:endParaRPr lang="en-US" altLang="en-US" sz="1800" dirty="0">
              <a:solidFill>
                <a:schemeClr val="tx1"/>
              </a:solidFill>
              <a:latin typeface="Arial"/>
              <a:cs typeface="Arial"/>
            </a:endParaRPr>
          </a:p>
        </p:txBody>
      </p:sp>
      <p:pic>
        <p:nvPicPr>
          <p:cNvPr id="5" name="Picture 4"/>
          <p:cNvPicPr>
            <a:picLocks noChangeAspect="1"/>
          </p:cNvPicPr>
          <p:nvPr/>
        </p:nvPicPr>
        <p:blipFill>
          <a:blip r:embed="rId2"/>
          <a:stretch>
            <a:fillRect/>
          </a:stretch>
        </p:blipFill>
        <p:spPr>
          <a:xfrm>
            <a:off x="0" y="2463800"/>
            <a:ext cx="9144000" cy="1926536"/>
          </a:xfrm>
          <a:prstGeom prst="rect">
            <a:avLst/>
          </a:prstGeom>
          <a:ln>
            <a:solidFill>
              <a:srgbClr val="000000"/>
            </a:solidFill>
          </a:ln>
        </p:spPr>
      </p:pic>
      <p:sp>
        <p:nvSpPr>
          <p:cNvPr id="6" name="TextBox 5"/>
          <p:cNvSpPr txBox="1"/>
          <p:nvPr/>
        </p:nvSpPr>
        <p:spPr>
          <a:xfrm>
            <a:off x="381000" y="6509187"/>
            <a:ext cx="3276600" cy="261610"/>
          </a:xfrm>
          <a:prstGeom prst="rect">
            <a:avLst/>
          </a:prstGeom>
          <a:noFill/>
        </p:spPr>
        <p:txBody>
          <a:bodyPr wrap="square" rtlCol="0">
            <a:spAutoFit/>
          </a:bodyPr>
          <a:lstStyle/>
          <a:p>
            <a:pPr>
              <a:defRPr/>
            </a:pPr>
            <a:r>
              <a:rPr lang="en-US" altLang="en-US" sz="1100" dirty="0">
                <a:solidFill>
                  <a:srgbClr val="FFFFFF"/>
                </a:solidFill>
                <a:latin typeface="Arial Narrow"/>
                <a:cs typeface="Arial Narrow"/>
              </a:rPr>
              <a:t>Do Not Circulate Without Permission of P.D. Patterson</a:t>
            </a:r>
          </a:p>
        </p:txBody>
      </p:sp>
    </p:spTree>
    <p:extLst>
      <p:ext uri="{BB962C8B-B14F-4D97-AF65-F5344CB8AC3E}">
        <p14:creationId xmlns:p14="http://schemas.microsoft.com/office/powerpoint/2010/main" val="372298961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5" name="Content Placeholder 6"/>
          <p:cNvGraphicFramePr>
            <a:graphicFrameLocks noGrp="1"/>
          </p:cNvGraphicFramePr>
          <p:nvPr>
            <p:ph idx="1"/>
            <p:extLst>
              <p:ext uri="{D42A27DB-BD31-4B8C-83A1-F6EECF244321}">
                <p14:modId xmlns:p14="http://schemas.microsoft.com/office/powerpoint/2010/main" val="766099874"/>
              </p:ext>
            </p:extLst>
          </p:nvPr>
        </p:nvGraphicFramePr>
        <p:xfrm>
          <a:off x="457200" y="228600"/>
          <a:ext cx="8229600" cy="5492024"/>
        </p:xfrm>
        <a:graphic>
          <a:graphicData uri="http://schemas.openxmlformats.org/drawingml/2006/table">
            <a:tbl>
              <a:tblPr firstRow="1" bandRow="1">
                <a:tableStyleId>{85BE263C-DBD7-4A20-BB59-AAB30ACAA65A}</a:tableStyleId>
              </a:tblPr>
              <a:tblGrid>
                <a:gridCol w="1219200"/>
                <a:gridCol w="7010400"/>
              </a:tblGrid>
              <a:tr h="370950">
                <a:tc>
                  <a:txBody>
                    <a:bodyPr/>
                    <a:lstStyle/>
                    <a:p>
                      <a:pPr marL="0" marR="0" algn="ctr">
                        <a:spcBef>
                          <a:spcPts val="0"/>
                        </a:spcBef>
                        <a:spcAft>
                          <a:spcPts val="0"/>
                        </a:spcAft>
                      </a:pPr>
                      <a:r>
                        <a:rPr lang="en-US" sz="1800" dirty="0">
                          <a:effectLst/>
                        </a:rPr>
                        <a:t>Question #</a:t>
                      </a:r>
                      <a:endParaRPr lang="en-US" sz="1800" dirty="0">
                        <a:effectLst/>
                        <a:latin typeface="Arial"/>
                        <a:ea typeface="ＭＳ 明朝"/>
                        <a:cs typeface="Arial"/>
                      </a:endParaRPr>
                    </a:p>
                  </a:txBody>
                  <a:tcPr marL="68580" marR="68580" marT="0" marB="0"/>
                </a:tc>
                <a:tc>
                  <a:txBody>
                    <a:bodyPr/>
                    <a:lstStyle/>
                    <a:p>
                      <a:pPr marL="0" marR="0" algn="ctr">
                        <a:spcBef>
                          <a:spcPts val="0"/>
                        </a:spcBef>
                        <a:spcAft>
                          <a:spcPts val="0"/>
                        </a:spcAft>
                      </a:pPr>
                      <a:r>
                        <a:rPr lang="en-US" sz="1800" dirty="0" smtClean="0">
                          <a:effectLst/>
                        </a:rPr>
                        <a:t>Research Questions That Guided Systematic Reviews</a:t>
                      </a:r>
                      <a:endParaRPr lang="en-US" sz="1800" dirty="0">
                        <a:effectLst/>
                        <a:latin typeface="Arial"/>
                        <a:ea typeface="ＭＳ 明朝"/>
                        <a:cs typeface="Arial"/>
                      </a:endParaRPr>
                    </a:p>
                  </a:txBody>
                  <a:tcPr marL="68580" marR="68580" marT="0" marB="0"/>
                </a:tc>
              </a:tr>
              <a:tr h="487825">
                <a:tc>
                  <a:txBody>
                    <a:bodyPr/>
                    <a:lstStyle/>
                    <a:p>
                      <a:pPr marL="0" marR="0" algn="ctr">
                        <a:spcBef>
                          <a:spcPts val="0"/>
                        </a:spcBef>
                        <a:spcAft>
                          <a:spcPts val="0"/>
                        </a:spcAft>
                      </a:pPr>
                      <a:r>
                        <a:rPr lang="en-US" sz="1600" dirty="0" smtClean="0">
                          <a:effectLst/>
                        </a:rPr>
                        <a:t>1</a:t>
                      </a:r>
                      <a:endParaRPr lang="en-US" sz="1600" dirty="0">
                        <a:effectLst/>
                        <a:latin typeface="Arial"/>
                        <a:ea typeface="ＭＳ 明朝"/>
                        <a:cs typeface="Arial"/>
                      </a:endParaRPr>
                    </a:p>
                  </a:txBody>
                  <a:tcPr marL="68580" marR="68580" marT="0" marB="0"/>
                </a:tc>
                <a:tc>
                  <a:txBody>
                    <a:bodyPr/>
                    <a:lstStyle/>
                    <a:p>
                      <a:pPr marL="0" marR="0">
                        <a:spcBef>
                          <a:spcPts val="0"/>
                        </a:spcBef>
                        <a:spcAft>
                          <a:spcPts val="0"/>
                        </a:spcAft>
                      </a:pPr>
                      <a:r>
                        <a:rPr lang="en-US" sz="1600" dirty="0">
                          <a:effectLst/>
                        </a:rPr>
                        <a:t>Are there reliable and valid instruments for measuring fatigue among EMS personnel</a:t>
                      </a:r>
                      <a:r>
                        <a:rPr lang="en-US" sz="1600" dirty="0" smtClean="0">
                          <a:effectLst/>
                        </a:rPr>
                        <a:t>?</a:t>
                      </a:r>
                    </a:p>
                    <a:p>
                      <a:pPr marL="0" marR="0">
                        <a:spcBef>
                          <a:spcPts val="0"/>
                        </a:spcBef>
                        <a:spcAft>
                          <a:spcPts val="0"/>
                        </a:spcAft>
                      </a:pPr>
                      <a:endParaRPr lang="en-US" sz="1600" dirty="0">
                        <a:effectLst/>
                        <a:latin typeface="Arial"/>
                        <a:ea typeface="ＭＳ 明朝"/>
                        <a:cs typeface="Arial"/>
                      </a:endParaRPr>
                    </a:p>
                  </a:txBody>
                  <a:tcPr marL="68580" marR="68580" marT="0" marB="0"/>
                </a:tc>
              </a:tr>
              <a:tr h="487825">
                <a:tc>
                  <a:txBody>
                    <a:bodyPr/>
                    <a:lstStyle/>
                    <a:p>
                      <a:pPr marL="0" marR="0" algn="ctr">
                        <a:spcBef>
                          <a:spcPts val="0"/>
                        </a:spcBef>
                        <a:spcAft>
                          <a:spcPts val="0"/>
                        </a:spcAft>
                      </a:pPr>
                      <a:r>
                        <a:rPr lang="en-US" sz="1600" dirty="0" smtClean="0">
                          <a:effectLst/>
                        </a:rPr>
                        <a:t>2</a:t>
                      </a:r>
                      <a:endParaRPr lang="en-US" sz="1600" dirty="0">
                        <a:effectLst/>
                        <a:latin typeface="Arial"/>
                        <a:ea typeface="ＭＳ 明朝"/>
                        <a:cs typeface="Arial"/>
                      </a:endParaRPr>
                    </a:p>
                  </a:txBody>
                  <a:tcPr marL="68580" marR="68580" marT="0" marB="0"/>
                </a:tc>
                <a:tc>
                  <a:txBody>
                    <a:bodyPr/>
                    <a:lstStyle/>
                    <a:p>
                      <a:pPr marL="0" marR="0">
                        <a:spcBef>
                          <a:spcPts val="0"/>
                        </a:spcBef>
                        <a:spcAft>
                          <a:spcPts val="0"/>
                        </a:spcAft>
                      </a:pPr>
                      <a:r>
                        <a:rPr lang="en-US" sz="1600" dirty="0">
                          <a:effectLst/>
                        </a:rPr>
                        <a:t>In EMS personnel, do shift-scheduling interventions mitigate fatigue, mitigate fatigue-related risks, and/or improve sleep</a:t>
                      </a:r>
                      <a:r>
                        <a:rPr lang="en-US" sz="1600" dirty="0" smtClean="0">
                          <a:effectLst/>
                        </a:rPr>
                        <a:t>?</a:t>
                      </a:r>
                    </a:p>
                    <a:p>
                      <a:pPr marL="0" marR="0">
                        <a:spcBef>
                          <a:spcPts val="0"/>
                        </a:spcBef>
                        <a:spcAft>
                          <a:spcPts val="0"/>
                        </a:spcAft>
                      </a:pPr>
                      <a:endParaRPr lang="en-US" sz="1600" dirty="0">
                        <a:effectLst/>
                        <a:latin typeface="Arial"/>
                        <a:ea typeface="ＭＳ 明朝"/>
                        <a:cs typeface="Arial"/>
                      </a:endParaRPr>
                    </a:p>
                  </a:txBody>
                  <a:tcPr marL="68580" marR="68580" marT="0" marB="0"/>
                </a:tc>
              </a:tr>
              <a:tr h="487825">
                <a:tc>
                  <a:txBody>
                    <a:bodyPr/>
                    <a:lstStyle/>
                    <a:p>
                      <a:pPr marL="0" marR="0" algn="ctr">
                        <a:spcBef>
                          <a:spcPts val="0"/>
                        </a:spcBef>
                        <a:spcAft>
                          <a:spcPts val="0"/>
                        </a:spcAft>
                      </a:pPr>
                      <a:r>
                        <a:rPr lang="en-US" sz="1600" dirty="0" smtClean="0">
                          <a:effectLst/>
                        </a:rPr>
                        <a:t>3</a:t>
                      </a:r>
                      <a:endParaRPr lang="en-US" sz="1600" dirty="0">
                        <a:effectLst/>
                        <a:latin typeface="Arial"/>
                        <a:ea typeface="ＭＳ 明朝"/>
                        <a:cs typeface="Arial"/>
                      </a:endParaRPr>
                    </a:p>
                  </a:txBody>
                  <a:tcPr marL="68580" marR="68580" marT="0" marB="0"/>
                </a:tc>
                <a:tc>
                  <a:txBody>
                    <a:bodyPr/>
                    <a:lstStyle/>
                    <a:p>
                      <a:pPr marL="0" marR="0">
                        <a:spcBef>
                          <a:spcPts val="0"/>
                        </a:spcBef>
                        <a:spcAft>
                          <a:spcPts val="0"/>
                        </a:spcAft>
                      </a:pPr>
                      <a:r>
                        <a:rPr lang="en-US" sz="1600" dirty="0">
                          <a:effectLst/>
                        </a:rPr>
                        <a:t>In EMS personnel, does the worker’s use of fatigue countermeasures mitigate fatigue, mitigate fatigue-related risks, and/or improve sleep</a:t>
                      </a:r>
                      <a:r>
                        <a:rPr lang="en-US" sz="1600" dirty="0" smtClean="0">
                          <a:effectLst/>
                        </a:rPr>
                        <a:t>?</a:t>
                      </a:r>
                    </a:p>
                    <a:p>
                      <a:pPr marL="0" marR="0">
                        <a:spcBef>
                          <a:spcPts val="0"/>
                        </a:spcBef>
                        <a:spcAft>
                          <a:spcPts val="0"/>
                        </a:spcAft>
                      </a:pPr>
                      <a:endParaRPr lang="en-US" sz="1600" dirty="0">
                        <a:effectLst/>
                        <a:latin typeface="Arial"/>
                        <a:ea typeface="ＭＳ 明朝"/>
                        <a:cs typeface="Arial"/>
                      </a:endParaRPr>
                    </a:p>
                  </a:txBody>
                  <a:tcPr marL="68580" marR="68580" marT="0" marB="0"/>
                </a:tc>
              </a:tr>
              <a:tr h="731737">
                <a:tc>
                  <a:txBody>
                    <a:bodyPr/>
                    <a:lstStyle/>
                    <a:p>
                      <a:pPr marL="0" marR="0" algn="ctr">
                        <a:spcBef>
                          <a:spcPts val="0"/>
                        </a:spcBef>
                        <a:spcAft>
                          <a:spcPts val="0"/>
                        </a:spcAft>
                      </a:pPr>
                      <a:r>
                        <a:rPr lang="en-US" sz="1600" dirty="0" smtClean="0">
                          <a:effectLst/>
                        </a:rPr>
                        <a:t>4</a:t>
                      </a:r>
                      <a:endParaRPr lang="en-US" sz="1600" dirty="0">
                        <a:effectLst/>
                        <a:latin typeface="Arial"/>
                        <a:ea typeface="ＭＳ 明朝"/>
                        <a:cs typeface="Arial"/>
                      </a:endParaRPr>
                    </a:p>
                  </a:txBody>
                  <a:tcPr marL="68580" marR="68580" marT="0" marB="0"/>
                </a:tc>
                <a:tc>
                  <a:txBody>
                    <a:bodyPr/>
                    <a:lstStyle/>
                    <a:p>
                      <a:pPr marL="0" marR="0">
                        <a:spcBef>
                          <a:spcPts val="0"/>
                        </a:spcBef>
                        <a:spcAft>
                          <a:spcPts val="0"/>
                        </a:spcAft>
                      </a:pPr>
                      <a:r>
                        <a:rPr lang="en-US" sz="1600" dirty="0">
                          <a:effectLst/>
                        </a:rPr>
                        <a:t>In EMS personnel, does the use of sleep or rest strategies and/or interventions mitigate fatigue, mitigate fatigue-related risks, and/or improve sleep</a:t>
                      </a:r>
                      <a:r>
                        <a:rPr lang="en-US" sz="1600" dirty="0" smtClean="0">
                          <a:effectLst/>
                        </a:rPr>
                        <a:t>?</a:t>
                      </a:r>
                    </a:p>
                    <a:p>
                      <a:pPr marL="0" marR="0">
                        <a:spcBef>
                          <a:spcPts val="0"/>
                        </a:spcBef>
                        <a:spcAft>
                          <a:spcPts val="0"/>
                        </a:spcAft>
                      </a:pPr>
                      <a:endParaRPr lang="en-US" sz="1600" dirty="0">
                        <a:effectLst/>
                        <a:latin typeface="Arial"/>
                        <a:ea typeface="ＭＳ 明朝"/>
                        <a:cs typeface="Arial"/>
                      </a:endParaRPr>
                    </a:p>
                  </a:txBody>
                  <a:tcPr marL="68580" marR="68580" marT="0" marB="0"/>
                </a:tc>
              </a:tr>
              <a:tr h="487825">
                <a:tc>
                  <a:txBody>
                    <a:bodyPr/>
                    <a:lstStyle/>
                    <a:p>
                      <a:pPr marL="0" marR="0" algn="ctr">
                        <a:spcBef>
                          <a:spcPts val="0"/>
                        </a:spcBef>
                        <a:spcAft>
                          <a:spcPts val="0"/>
                        </a:spcAft>
                      </a:pPr>
                      <a:r>
                        <a:rPr lang="en-US" sz="1600" dirty="0" smtClean="0">
                          <a:effectLst/>
                        </a:rPr>
                        <a:t>5</a:t>
                      </a:r>
                      <a:endParaRPr lang="en-US" sz="1600" dirty="0">
                        <a:effectLst/>
                        <a:latin typeface="Arial"/>
                        <a:ea typeface="ＭＳ 明朝"/>
                        <a:cs typeface="Arial"/>
                      </a:endParaRPr>
                    </a:p>
                  </a:txBody>
                  <a:tcPr marL="68580" marR="68580" marT="0" marB="0"/>
                </a:tc>
                <a:tc>
                  <a:txBody>
                    <a:bodyPr/>
                    <a:lstStyle/>
                    <a:p>
                      <a:pPr marL="0" marR="0">
                        <a:spcBef>
                          <a:spcPts val="0"/>
                        </a:spcBef>
                        <a:spcAft>
                          <a:spcPts val="0"/>
                        </a:spcAft>
                      </a:pPr>
                      <a:r>
                        <a:rPr lang="en-US" sz="1600" dirty="0">
                          <a:effectLst/>
                        </a:rPr>
                        <a:t>In EMS personnel, does fatigue training and education mitigate fatigue, mitigate fatigue-related risks, and/or improve sleep</a:t>
                      </a:r>
                      <a:r>
                        <a:rPr lang="en-US" sz="1600" dirty="0" smtClean="0">
                          <a:effectLst/>
                        </a:rPr>
                        <a:t>?</a:t>
                      </a:r>
                    </a:p>
                    <a:p>
                      <a:pPr marL="0" marR="0">
                        <a:spcBef>
                          <a:spcPts val="0"/>
                        </a:spcBef>
                        <a:spcAft>
                          <a:spcPts val="0"/>
                        </a:spcAft>
                      </a:pPr>
                      <a:endParaRPr lang="en-US" sz="1600" dirty="0">
                        <a:effectLst/>
                        <a:latin typeface="Arial"/>
                        <a:ea typeface="ＭＳ 明朝"/>
                        <a:cs typeface="Arial"/>
                      </a:endParaRPr>
                    </a:p>
                  </a:txBody>
                  <a:tcPr marL="68580" marR="68580" marT="0" marB="0"/>
                </a:tc>
              </a:tr>
              <a:tr h="731737">
                <a:tc>
                  <a:txBody>
                    <a:bodyPr/>
                    <a:lstStyle/>
                    <a:p>
                      <a:pPr marL="0" marR="0" algn="ctr">
                        <a:spcBef>
                          <a:spcPts val="0"/>
                        </a:spcBef>
                        <a:spcAft>
                          <a:spcPts val="0"/>
                        </a:spcAft>
                      </a:pPr>
                      <a:r>
                        <a:rPr lang="en-US" sz="1600" dirty="0" smtClean="0">
                          <a:effectLst/>
                        </a:rPr>
                        <a:t>6</a:t>
                      </a:r>
                      <a:endParaRPr lang="en-US" sz="1600" dirty="0">
                        <a:effectLst/>
                        <a:latin typeface="Arial"/>
                        <a:ea typeface="ＭＳ 明朝"/>
                        <a:cs typeface="Arial"/>
                      </a:endParaRPr>
                    </a:p>
                  </a:txBody>
                  <a:tcPr marL="68580" marR="68580" marT="0" marB="0"/>
                </a:tc>
                <a:tc>
                  <a:txBody>
                    <a:bodyPr/>
                    <a:lstStyle/>
                    <a:p>
                      <a:pPr marL="0" marR="0">
                        <a:spcBef>
                          <a:spcPts val="0"/>
                        </a:spcBef>
                        <a:spcAft>
                          <a:spcPts val="0"/>
                        </a:spcAft>
                      </a:pPr>
                      <a:r>
                        <a:rPr lang="en-US" sz="1600" dirty="0">
                          <a:effectLst/>
                        </a:rPr>
                        <a:t>In EMS personnel, does implementation of model-based fatigue risk management mitigate fatigue, mitigate fatigue-related risks, and/or improve sleep</a:t>
                      </a:r>
                      <a:r>
                        <a:rPr lang="en-US" sz="1600" dirty="0" smtClean="0">
                          <a:effectLst/>
                        </a:rPr>
                        <a:t>?</a:t>
                      </a:r>
                    </a:p>
                    <a:p>
                      <a:pPr marL="0" marR="0">
                        <a:spcBef>
                          <a:spcPts val="0"/>
                        </a:spcBef>
                        <a:spcAft>
                          <a:spcPts val="0"/>
                        </a:spcAft>
                      </a:pPr>
                      <a:endParaRPr lang="en-US" sz="1600" dirty="0">
                        <a:effectLst/>
                        <a:latin typeface="Arial"/>
                        <a:ea typeface="ＭＳ 明朝"/>
                        <a:cs typeface="Arial"/>
                      </a:endParaRPr>
                    </a:p>
                  </a:txBody>
                  <a:tcPr marL="68580" marR="68580" marT="0" marB="0"/>
                </a:tc>
              </a:tr>
              <a:tr h="487825">
                <a:tc>
                  <a:txBody>
                    <a:bodyPr/>
                    <a:lstStyle/>
                    <a:p>
                      <a:pPr marL="0" marR="0" algn="ctr">
                        <a:spcBef>
                          <a:spcPts val="0"/>
                        </a:spcBef>
                        <a:spcAft>
                          <a:spcPts val="0"/>
                        </a:spcAft>
                      </a:pPr>
                      <a:r>
                        <a:rPr lang="en-US" sz="1600" dirty="0" smtClean="0">
                          <a:effectLst/>
                        </a:rPr>
                        <a:t>7</a:t>
                      </a:r>
                      <a:endParaRPr lang="en-US" sz="1600" dirty="0">
                        <a:effectLst/>
                        <a:latin typeface="Arial"/>
                        <a:ea typeface="ＭＳ 明朝"/>
                        <a:cs typeface="Arial"/>
                      </a:endParaRPr>
                    </a:p>
                  </a:txBody>
                  <a:tcPr marL="68580" marR="68580" marT="0" marB="0"/>
                </a:tc>
                <a:tc>
                  <a:txBody>
                    <a:bodyPr/>
                    <a:lstStyle/>
                    <a:p>
                      <a:pPr marL="0" marR="0">
                        <a:spcBef>
                          <a:spcPts val="0"/>
                        </a:spcBef>
                        <a:spcAft>
                          <a:spcPts val="0"/>
                        </a:spcAft>
                      </a:pPr>
                      <a:r>
                        <a:rPr lang="en-US" sz="1600" dirty="0">
                          <a:effectLst/>
                        </a:rPr>
                        <a:t>In EMS personnel, do task load interventions mitigate fatigue, mitigate fatigue-related risks, and/or improve sleep</a:t>
                      </a:r>
                      <a:r>
                        <a:rPr lang="en-US" sz="1600" dirty="0" smtClean="0">
                          <a:effectLst/>
                        </a:rPr>
                        <a:t>?</a:t>
                      </a:r>
                    </a:p>
                    <a:p>
                      <a:pPr marL="0" marR="0">
                        <a:spcBef>
                          <a:spcPts val="0"/>
                        </a:spcBef>
                        <a:spcAft>
                          <a:spcPts val="0"/>
                        </a:spcAft>
                      </a:pPr>
                      <a:endParaRPr lang="en-US" sz="1600" dirty="0">
                        <a:effectLst/>
                        <a:latin typeface="Arial"/>
                        <a:ea typeface="ＭＳ 明朝"/>
                        <a:cs typeface="Arial"/>
                      </a:endParaRPr>
                    </a:p>
                  </a:txBody>
                  <a:tcPr marL="68580" marR="68580" marT="0" marB="0"/>
                </a:tc>
              </a:tr>
            </a:tbl>
          </a:graphicData>
        </a:graphic>
      </p:graphicFrame>
      <p:sp>
        <p:nvSpPr>
          <p:cNvPr id="6" name="TextBox 5"/>
          <p:cNvSpPr txBox="1"/>
          <p:nvPr/>
        </p:nvSpPr>
        <p:spPr>
          <a:xfrm>
            <a:off x="381000" y="6509187"/>
            <a:ext cx="3276600" cy="261610"/>
          </a:xfrm>
          <a:prstGeom prst="rect">
            <a:avLst/>
          </a:prstGeom>
          <a:noFill/>
        </p:spPr>
        <p:txBody>
          <a:bodyPr wrap="square" rtlCol="0">
            <a:spAutoFit/>
          </a:bodyPr>
          <a:lstStyle/>
          <a:p>
            <a:pPr>
              <a:defRPr/>
            </a:pPr>
            <a:r>
              <a:rPr lang="en-US" altLang="en-US" sz="1100" dirty="0">
                <a:solidFill>
                  <a:srgbClr val="FFFFFF"/>
                </a:solidFill>
                <a:latin typeface="Arial Narrow"/>
                <a:cs typeface="Arial Narrow"/>
              </a:rPr>
              <a:t>Do Not Circulate Without Permission of P.D. Patterson</a:t>
            </a:r>
          </a:p>
        </p:txBody>
      </p:sp>
    </p:spTree>
    <p:extLst>
      <p:ext uri="{BB962C8B-B14F-4D97-AF65-F5344CB8AC3E}">
        <p14:creationId xmlns:p14="http://schemas.microsoft.com/office/powerpoint/2010/main" val="37164868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sz="3600" dirty="0" smtClean="0"/>
              <a:t>Phase 1 Methods</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00109714"/>
              </p:ext>
            </p:extLst>
          </p:nvPr>
        </p:nvGraphicFramePr>
        <p:xfrm>
          <a:off x="1905000" y="1524000"/>
          <a:ext cx="5257800" cy="4480560"/>
        </p:xfrm>
        <a:graphic>
          <a:graphicData uri="http://schemas.openxmlformats.org/drawingml/2006/table">
            <a:tbl>
              <a:tblPr firstRow="1" bandRow="1">
                <a:tableStyleId>{85BE263C-DBD7-4A20-BB59-AAB30ACAA65A}</a:tableStyleId>
              </a:tblPr>
              <a:tblGrid>
                <a:gridCol w="1676400"/>
                <a:gridCol w="3581400"/>
              </a:tblGrid>
              <a:tr h="457200">
                <a:tc>
                  <a:txBody>
                    <a:bodyPr/>
                    <a:lstStyle/>
                    <a:p>
                      <a:pPr algn="ctr"/>
                      <a:r>
                        <a:rPr lang="en-US" sz="2400" dirty="0" smtClean="0"/>
                        <a:t>Research</a:t>
                      </a:r>
                      <a:r>
                        <a:rPr lang="en-US" sz="2400" baseline="0" dirty="0" smtClean="0"/>
                        <a:t> Question</a:t>
                      </a:r>
                      <a:endParaRPr lang="en-US" sz="2400" dirty="0"/>
                    </a:p>
                  </a:txBody>
                  <a:tcPr/>
                </a:tc>
                <a:tc>
                  <a:txBody>
                    <a:bodyPr/>
                    <a:lstStyle/>
                    <a:p>
                      <a:pPr algn="ctr"/>
                      <a:r>
                        <a:rPr lang="en-US" sz="2400" dirty="0" smtClean="0"/>
                        <a:t>Literature Screened / Reviewed</a:t>
                      </a:r>
                      <a:endParaRPr lang="en-US" sz="2400" dirty="0"/>
                    </a:p>
                  </a:txBody>
                  <a:tcPr/>
                </a:tc>
              </a:tr>
              <a:tr h="457200">
                <a:tc>
                  <a:txBody>
                    <a:bodyPr/>
                    <a:lstStyle/>
                    <a:p>
                      <a:pPr algn="ctr"/>
                      <a:r>
                        <a:rPr lang="en-US" sz="2400" dirty="0" smtClean="0"/>
                        <a:t>1</a:t>
                      </a:r>
                      <a:endParaRPr lang="en-US" sz="2400" dirty="0"/>
                    </a:p>
                  </a:txBody>
                  <a:tcPr/>
                </a:tc>
                <a:tc>
                  <a:txBody>
                    <a:bodyPr/>
                    <a:lstStyle/>
                    <a:p>
                      <a:pPr algn="ctr"/>
                      <a:r>
                        <a:rPr lang="en-US" sz="2400" dirty="0" smtClean="0"/>
                        <a:t>1,257</a:t>
                      </a:r>
                      <a:endParaRPr lang="en-US" sz="2400" dirty="0"/>
                    </a:p>
                  </a:txBody>
                  <a:tcPr/>
                </a:tc>
              </a:tr>
              <a:tr h="457200">
                <a:tc>
                  <a:txBody>
                    <a:bodyPr/>
                    <a:lstStyle/>
                    <a:p>
                      <a:pPr algn="ctr"/>
                      <a:r>
                        <a:rPr lang="en-US" sz="2400" dirty="0" smtClean="0"/>
                        <a:t>2</a:t>
                      </a:r>
                      <a:endParaRPr lang="en-US" sz="2400" dirty="0"/>
                    </a:p>
                  </a:txBody>
                  <a:tcPr/>
                </a:tc>
                <a:tc>
                  <a:txBody>
                    <a:bodyPr/>
                    <a:lstStyle/>
                    <a:p>
                      <a:pPr algn="ctr"/>
                      <a:r>
                        <a:rPr lang="en-US" sz="2400" dirty="0" smtClean="0"/>
                        <a:t>21,670</a:t>
                      </a:r>
                      <a:endParaRPr lang="en-US" sz="2400" dirty="0"/>
                    </a:p>
                  </a:txBody>
                  <a:tcPr/>
                </a:tc>
              </a:tr>
              <a:tr h="457200">
                <a:tc>
                  <a:txBody>
                    <a:bodyPr/>
                    <a:lstStyle/>
                    <a:p>
                      <a:pPr algn="ctr"/>
                      <a:r>
                        <a:rPr lang="en-US" sz="2400" dirty="0" smtClean="0"/>
                        <a:t>3</a:t>
                      </a:r>
                      <a:endParaRPr lang="en-US" sz="2400" dirty="0"/>
                    </a:p>
                  </a:txBody>
                  <a:tcPr/>
                </a:tc>
                <a:tc>
                  <a:txBody>
                    <a:bodyPr/>
                    <a:lstStyle/>
                    <a:p>
                      <a:pPr algn="ctr"/>
                      <a:r>
                        <a:rPr lang="en-US" sz="2400" dirty="0" smtClean="0"/>
                        <a:t>1,401</a:t>
                      </a:r>
                      <a:endParaRPr lang="en-US" sz="2400" dirty="0"/>
                    </a:p>
                  </a:txBody>
                  <a:tcPr/>
                </a:tc>
              </a:tr>
              <a:tr h="457200">
                <a:tc>
                  <a:txBody>
                    <a:bodyPr/>
                    <a:lstStyle/>
                    <a:p>
                      <a:pPr algn="ctr"/>
                      <a:r>
                        <a:rPr lang="en-US" sz="2400" dirty="0" smtClean="0"/>
                        <a:t>4</a:t>
                      </a:r>
                      <a:endParaRPr lang="en-US" sz="2400" dirty="0"/>
                    </a:p>
                  </a:txBody>
                  <a:tcPr/>
                </a:tc>
                <a:tc>
                  <a:txBody>
                    <a:bodyPr/>
                    <a:lstStyle/>
                    <a:p>
                      <a:pPr algn="ctr"/>
                      <a:r>
                        <a:rPr lang="en-US" sz="2400" dirty="0" smtClean="0"/>
                        <a:t>4,656</a:t>
                      </a:r>
                      <a:endParaRPr lang="en-US" sz="2400" dirty="0"/>
                    </a:p>
                  </a:txBody>
                  <a:tcPr/>
                </a:tc>
              </a:tr>
              <a:tr h="457200">
                <a:tc>
                  <a:txBody>
                    <a:bodyPr/>
                    <a:lstStyle/>
                    <a:p>
                      <a:pPr algn="ctr"/>
                      <a:r>
                        <a:rPr lang="en-US" sz="2400" dirty="0" smtClean="0"/>
                        <a:t>5</a:t>
                      </a:r>
                      <a:endParaRPr lang="en-US" sz="2400" dirty="0"/>
                    </a:p>
                  </a:txBody>
                  <a:tcPr/>
                </a:tc>
                <a:tc>
                  <a:txBody>
                    <a:bodyPr/>
                    <a:lstStyle/>
                    <a:p>
                      <a:pPr algn="ctr"/>
                      <a:r>
                        <a:rPr lang="en-US" sz="2400" dirty="0" smtClean="0"/>
                        <a:t>3,817</a:t>
                      </a:r>
                      <a:endParaRPr lang="en-US" sz="2400" dirty="0"/>
                    </a:p>
                  </a:txBody>
                  <a:tcPr/>
                </a:tc>
              </a:tr>
              <a:tr h="457200">
                <a:tc>
                  <a:txBody>
                    <a:bodyPr/>
                    <a:lstStyle/>
                    <a:p>
                      <a:pPr algn="ctr"/>
                      <a:r>
                        <a:rPr lang="en-US" sz="2400" dirty="0" smtClean="0"/>
                        <a:t>6</a:t>
                      </a:r>
                      <a:endParaRPr lang="en-US" sz="2400" dirty="0"/>
                    </a:p>
                  </a:txBody>
                  <a:tcPr/>
                </a:tc>
                <a:tc>
                  <a:txBody>
                    <a:bodyPr/>
                    <a:lstStyle/>
                    <a:p>
                      <a:pPr algn="ctr"/>
                      <a:r>
                        <a:rPr lang="en-US" sz="2400" dirty="0" smtClean="0"/>
                        <a:t>2,777</a:t>
                      </a:r>
                      <a:endParaRPr lang="en-US" sz="2400" dirty="0"/>
                    </a:p>
                  </a:txBody>
                  <a:tcPr/>
                </a:tc>
              </a:tr>
              <a:tr h="457200">
                <a:tc>
                  <a:txBody>
                    <a:bodyPr/>
                    <a:lstStyle/>
                    <a:p>
                      <a:pPr algn="ctr"/>
                      <a:r>
                        <a:rPr lang="en-US" sz="2400" dirty="0" smtClean="0"/>
                        <a:t>7</a:t>
                      </a:r>
                      <a:endParaRPr lang="en-US" sz="2400" dirty="0"/>
                    </a:p>
                  </a:txBody>
                  <a:tcPr/>
                </a:tc>
                <a:tc>
                  <a:txBody>
                    <a:bodyPr/>
                    <a:lstStyle/>
                    <a:p>
                      <a:pPr algn="ctr"/>
                      <a:r>
                        <a:rPr lang="en-US" sz="2400" dirty="0" smtClean="0"/>
                        <a:t>3,394</a:t>
                      </a:r>
                      <a:endParaRPr lang="en-US" sz="2400" dirty="0"/>
                    </a:p>
                  </a:txBody>
                  <a:tcPr/>
                </a:tc>
              </a:tr>
              <a:tr h="457200">
                <a:tc>
                  <a:txBody>
                    <a:bodyPr/>
                    <a:lstStyle/>
                    <a:p>
                      <a:pPr algn="ctr"/>
                      <a:r>
                        <a:rPr lang="en-US" sz="2400" dirty="0" smtClean="0"/>
                        <a:t>TOTAL</a:t>
                      </a:r>
                      <a:endParaRPr lang="en-US" sz="2400" dirty="0"/>
                    </a:p>
                  </a:txBody>
                  <a:tcPr/>
                </a:tc>
                <a:tc>
                  <a:txBody>
                    <a:bodyPr/>
                    <a:lstStyle/>
                    <a:p>
                      <a:pPr algn="ctr"/>
                      <a:r>
                        <a:rPr lang="en-US" sz="2400" dirty="0" smtClean="0"/>
                        <a:t>38,972</a:t>
                      </a:r>
                      <a:endParaRPr lang="en-US" sz="2400" dirty="0"/>
                    </a:p>
                  </a:txBody>
                  <a:tcPr/>
                </a:tc>
              </a:tr>
            </a:tbl>
          </a:graphicData>
        </a:graphic>
      </p:graphicFrame>
      <p:sp>
        <p:nvSpPr>
          <p:cNvPr id="6" name="TextBox 5"/>
          <p:cNvSpPr txBox="1"/>
          <p:nvPr/>
        </p:nvSpPr>
        <p:spPr>
          <a:xfrm>
            <a:off x="381000" y="6509187"/>
            <a:ext cx="3276600" cy="261610"/>
          </a:xfrm>
          <a:prstGeom prst="rect">
            <a:avLst/>
          </a:prstGeom>
          <a:noFill/>
        </p:spPr>
        <p:txBody>
          <a:bodyPr wrap="square" rtlCol="0">
            <a:spAutoFit/>
          </a:bodyPr>
          <a:lstStyle/>
          <a:p>
            <a:pPr>
              <a:defRPr/>
            </a:pPr>
            <a:r>
              <a:rPr lang="en-US" altLang="en-US" sz="1100" dirty="0">
                <a:solidFill>
                  <a:srgbClr val="FFFFFF"/>
                </a:solidFill>
                <a:latin typeface="Arial Narrow"/>
                <a:cs typeface="Arial Narrow"/>
              </a:rPr>
              <a:t>Do Not Circulate Without Permission of P.D. Patterson</a:t>
            </a:r>
          </a:p>
        </p:txBody>
      </p:sp>
    </p:spTree>
    <p:extLst>
      <p:ext uri="{BB962C8B-B14F-4D97-AF65-F5344CB8AC3E}">
        <p14:creationId xmlns:p14="http://schemas.microsoft.com/office/powerpoint/2010/main" val="297438874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of Phase 1</a:t>
            </a:r>
            <a:endParaRPr lang="en-US" dirty="0"/>
          </a:p>
        </p:txBody>
      </p:sp>
      <p:sp>
        <p:nvSpPr>
          <p:cNvPr id="3" name="Content Placeholder 2"/>
          <p:cNvSpPr>
            <a:spLocks noGrp="1"/>
          </p:cNvSpPr>
          <p:nvPr>
            <p:ph idx="1"/>
          </p:nvPr>
        </p:nvSpPr>
        <p:spPr>
          <a:xfrm>
            <a:off x="533400" y="1524000"/>
            <a:ext cx="8229600" cy="4525963"/>
          </a:xfrm>
        </p:spPr>
        <p:txBody>
          <a:bodyPr>
            <a:normAutofit fontScale="92500"/>
          </a:bodyPr>
          <a:lstStyle/>
          <a:p>
            <a:pPr marL="0" indent="0">
              <a:buNone/>
            </a:pPr>
            <a:r>
              <a:rPr lang="en-US" dirty="0" smtClean="0"/>
              <a:t>Five recommendations</a:t>
            </a:r>
          </a:p>
          <a:p>
            <a:pPr marL="971550" lvl="1" indent="-514350">
              <a:buFont typeface="+mj-lt"/>
              <a:buAutoNum type="arabicPeriod"/>
            </a:pPr>
            <a:r>
              <a:rPr lang="en-US" dirty="0" smtClean="0"/>
              <a:t>Recommend use of reliable/valid </a:t>
            </a:r>
            <a:r>
              <a:rPr lang="en-US" dirty="0" smtClean="0"/>
              <a:t>instruments</a:t>
            </a:r>
            <a:r>
              <a:rPr lang="en-US" dirty="0" smtClean="0">
                <a:cs typeface="Arial"/>
              </a:rPr>
              <a:t> </a:t>
            </a:r>
            <a:endParaRPr lang="en-US" dirty="0" smtClean="0"/>
          </a:p>
          <a:p>
            <a:pPr marL="971550" lvl="1" indent="-514350">
              <a:buFont typeface="+mj-lt"/>
              <a:buAutoNum type="arabicPeriod"/>
            </a:pPr>
            <a:r>
              <a:rPr lang="en-US" dirty="0" smtClean="0"/>
              <a:t>Recommend </a:t>
            </a:r>
            <a:r>
              <a:rPr lang="en-US" dirty="0" smtClean="0"/>
              <a:t>shifts &lt;24-hours in duration</a:t>
            </a:r>
          </a:p>
          <a:p>
            <a:pPr marL="971550" lvl="1" indent="-514350">
              <a:buFont typeface="+mj-lt"/>
              <a:buAutoNum type="arabicPeriod"/>
            </a:pPr>
            <a:r>
              <a:rPr lang="en-US" dirty="0" smtClean="0"/>
              <a:t>Recommend access to caffeine</a:t>
            </a:r>
          </a:p>
          <a:p>
            <a:pPr marL="971550" lvl="1" indent="-514350">
              <a:buFont typeface="+mj-lt"/>
              <a:buAutoNum type="arabicPeriod"/>
            </a:pPr>
            <a:r>
              <a:rPr lang="en-US" dirty="0" smtClean="0"/>
              <a:t>Recommend allowing naps during shifts</a:t>
            </a:r>
          </a:p>
          <a:p>
            <a:pPr marL="971550" lvl="1" indent="-514350">
              <a:buFont typeface="+mj-lt"/>
              <a:buAutoNum type="arabicPeriod"/>
            </a:pPr>
            <a:r>
              <a:rPr lang="en-US" dirty="0" smtClean="0"/>
              <a:t>Recommend education/training in sleep/fatigue</a:t>
            </a:r>
          </a:p>
          <a:p>
            <a:pPr marL="971550" lvl="1" indent="-514350">
              <a:buFont typeface="+mj-lt"/>
              <a:buAutoNum type="arabicPeriod"/>
            </a:pPr>
            <a:endParaRPr lang="en-US" dirty="0"/>
          </a:p>
          <a:p>
            <a:pPr marL="57150" indent="0">
              <a:buNone/>
            </a:pPr>
            <a:r>
              <a:rPr lang="en-US" dirty="0" smtClean="0"/>
              <a:t>15 </a:t>
            </a:r>
            <a:r>
              <a:rPr lang="en-US" dirty="0" smtClean="0"/>
              <a:t>total peer-reviewed papers</a:t>
            </a:r>
          </a:p>
          <a:p>
            <a:pPr marL="971550" lvl="1" indent="-514350">
              <a:buFont typeface="+mj-lt"/>
              <a:buAutoNum type="arabicPeriod"/>
            </a:pPr>
            <a:endParaRPr lang="en-US" dirty="0"/>
          </a:p>
        </p:txBody>
      </p:sp>
      <p:sp>
        <p:nvSpPr>
          <p:cNvPr id="4" name="TextBox 3"/>
          <p:cNvSpPr txBox="1"/>
          <p:nvPr/>
        </p:nvSpPr>
        <p:spPr>
          <a:xfrm>
            <a:off x="381000" y="6509187"/>
            <a:ext cx="3276600" cy="261610"/>
          </a:xfrm>
          <a:prstGeom prst="rect">
            <a:avLst/>
          </a:prstGeom>
          <a:noFill/>
        </p:spPr>
        <p:txBody>
          <a:bodyPr wrap="square" rtlCol="0">
            <a:spAutoFit/>
          </a:bodyPr>
          <a:lstStyle/>
          <a:p>
            <a:pPr>
              <a:defRPr/>
            </a:pPr>
            <a:r>
              <a:rPr lang="en-US" altLang="en-US" sz="1100" dirty="0">
                <a:solidFill>
                  <a:srgbClr val="FFFFFF"/>
                </a:solidFill>
                <a:latin typeface="Arial Narrow"/>
                <a:cs typeface="Arial Narrow"/>
              </a:rPr>
              <a:t>Do Not Circulate Without Permission of P.D. Patterson</a:t>
            </a:r>
          </a:p>
        </p:txBody>
      </p:sp>
    </p:spTree>
    <p:extLst>
      <p:ext uri="{BB962C8B-B14F-4D97-AF65-F5344CB8AC3E}">
        <p14:creationId xmlns:p14="http://schemas.microsoft.com/office/powerpoint/2010/main" val="1161573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462</TotalTime>
  <Words>1975</Words>
  <Application>Microsoft Macintosh PowerPoint</Application>
  <PresentationFormat>On-screen Show (4:3)</PresentationFormat>
  <Paragraphs>250</Paragraphs>
  <Slides>27</Slides>
  <Notes>4</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Project Overview January 11, 2018</vt:lpstr>
      <vt:lpstr>An Amazing Partnership to Improve Safety in EMS!</vt:lpstr>
      <vt:lpstr>Population of Interest</vt:lpstr>
      <vt:lpstr>November 2015 – November 2017</vt:lpstr>
      <vt:lpstr>EMS is setting the bar: There is no equivalent effort from any other high risk industry/occupation to improve worker fatigue.</vt:lpstr>
      <vt:lpstr>Phase 1 Methodology Paper  Published Spring 2017 </vt:lpstr>
      <vt:lpstr>PowerPoint Presentation</vt:lpstr>
      <vt:lpstr>Phase 1 Methods</vt:lpstr>
      <vt:lpstr>Results of Phase 1</vt:lpstr>
      <vt:lpstr> Evidence Based Guidelines for Fatigue Risk Management in Emergency Medical Services:  http://tandfonline.com/doi/full/10.1080/10903127.2017.1376137</vt:lpstr>
      <vt:lpstr> ALL Fatigue Study Related Materials–  AVAILABLE NOW!! http://tandfonline.com/action/showAxaArticles?journalCode=ipec20</vt:lpstr>
      <vt:lpstr>Adoption &amp; Evaluation</vt:lpstr>
      <vt:lpstr>Adoption &amp; Evaluation</vt:lpstr>
      <vt:lpstr>Adoption &amp; Evaluation</vt:lpstr>
      <vt:lpstr>Adoption &amp; Evaluation</vt:lpstr>
      <vt:lpstr>Adoption &amp; Evaluation</vt:lpstr>
      <vt:lpstr>Summary</vt:lpstr>
      <vt:lpstr>November 2017 – December 2018*</vt:lpstr>
      <vt:lpstr>Contract Timeline for Aim 1 and 2</vt:lpstr>
      <vt:lpstr>*Possible Impact Phase 2 Deadline</vt:lpstr>
      <vt:lpstr>Study Population</vt:lpstr>
      <vt:lpstr>Phase 2-The Proposed Intervention</vt:lpstr>
      <vt:lpstr>Our desired Longer Term Outcomes</vt:lpstr>
      <vt:lpstr>Phase 3 – Fatigue Modeling Tool for EMS - 2019 Similar Models Used Everyday in Aviation, Rail, Maritime, Trucking….</vt:lpstr>
      <vt:lpstr>Expert Panel</vt:lpstr>
      <vt:lpstr>PowerPoint Presentation</vt:lpstr>
      <vt:lpstr>Summary</vt:lpstr>
    </vt:vector>
  </TitlesOfParts>
  <Company>ASMI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Kathy Robinson</dc:creator>
  <cp:lastModifiedBy>Kathy Robinson</cp:lastModifiedBy>
  <cp:revision>49</cp:revision>
  <dcterms:created xsi:type="dcterms:W3CDTF">2017-11-27T21:55:16Z</dcterms:created>
  <dcterms:modified xsi:type="dcterms:W3CDTF">2018-01-12T00:59:16Z</dcterms:modified>
</cp:coreProperties>
</file>