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57" r:id="rId2"/>
    <p:sldId id="258" r:id="rId3"/>
    <p:sldId id="314" r:id="rId4"/>
    <p:sldId id="315" r:id="rId5"/>
    <p:sldId id="263" r:id="rId6"/>
    <p:sldId id="310" r:id="rId7"/>
    <p:sldId id="294" r:id="rId8"/>
    <p:sldId id="299" r:id="rId9"/>
    <p:sldId id="264" r:id="rId10"/>
    <p:sldId id="266" r:id="rId11"/>
    <p:sldId id="275" r:id="rId12"/>
    <p:sldId id="276" r:id="rId13"/>
    <p:sldId id="269" r:id="rId14"/>
    <p:sldId id="295" r:id="rId15"/>
    <p:sldId id="297" r:id="rId16"/>
    <p:sldId id="316" r:id="rId17"/>
    <p:sldId id="268" r:id="rId18"/>
    <p:sldId id="303" r:id="rId19"/>
    <p:sldId id="309" r:id="rId20"/>
    <p:sldId id="317" r:id="rId21"/>
    <p:sldId id="271" r:id="rId22"/>
    <p:sldId id="318" r:id="rId23"/>
    <p:sldId id="273" r:id="rId24"/>
    <p:sldId id="274" r:id="rId25"/>
    <p:sldId id="277" r:id="rId26"/>
    <p:sldId id="278" r:id="rId27"/>
    <p:sldId id="304" r:id="rId28"/>
    <p:sldId id="280" r:id="rId29"/>
    <p:sldId id="281" r:id="rId30"/>
    <p:sldId id="283" r:id="rId31"/>
    <p:sldId id="319" r:id="rId32"/>
    <p:sldId id="311" r:id="rId33"/>
    <p:sldId id="320" r:id="rId34"/>
    <p:sldId id="321" r:id="rId35"/>
    <p:sldId id="285" r:id="rId36"/>
    <p:sldId id="286" r:id="rId37"/>
    <p:sldId id="287" r:id="rId38"/>
    <p:sldId id="288" r:id="rId39"/>
    <p:sldId id="305" r:id="rId40"/>
    <p:sldId id="289" r:id="rId41"/>
    <p:sldId id="290" r:id="rId42"/>
    <p:sldId id="291" r:id="rId43"/>
    <p:sldId id="292" r:id="rId44"/>
    <p:sldId id="293" r:id="rId45"/>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ZuWKRwwMLIDVS/DUTZPCcA==" hashData="pVGlprtcbJ4xPP2dBoJ5XQzOoh94l9WUY2bTxbpaqcjhjZnHIR6/5wc4bH1FJieCvh9gphj4Ax4wddguailaUQ=="/>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56"/>
  </p:normalViewPr>
  <p:slideViewPr>
    <p:cSldViewPr>
      <p:cViewPr varScale="1">
        <p:scale>
          <a:sx n="112" d="100"/>
          <a:sy n="112" d="100"/>
        </p:scale>
        <p:origin x="1640" y="18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sz="quarter" idx="1"/>
          </p:nvPr>
        </p:nvSpPr>
        <p:spPr>
          <a:xfrm>
            <a:off x="3956550" y="0"/>
            <a:ext cx="3026833" cy="464185"/>
          </a:xfrm>
          <a:prstGeom prst="rect">
            <a:avLst/>
          </a:prstGeom>
        </p:spPr>
        <p:txBody>
          <a:bodyPr vert="horz" lIns="92958" tIns="46479" rIns="92958" bIns="46479" rtlCol="0"/>
          <a:lstStyle>
            <a:lvl1pPr algn="r">
              <a:defRPr sz="1200"/>
            </a:lvl1pPr>
          </a:lstStyle>
          <a:p>
            <a:fld id="{FFF7AA66-D5D4-4116-96DE-7531F466EF7A}" type="datetimeFigureOut">
              <a:rPr lang="en-US" smtClean="0"/>
              <a:pPr/>
              <a:t>7/5/19</a:t>
            </a:fld>
            <a:endParaRPr lang="en-US"/>
          </a:p>
        </p:txBody>
      </p:sp>
      <p:sp>
        <p:nvSpPr>
          <p:cNvPr id="4" name="Footer Placeholder 3"/>
          <p:cNvSpPr>
            <a:spLocks noGrp="1"/>
          </p:cNvSpPr>
          <p:nvPr>
            <p:ph type="ftr" sz="quarter" idx="2"/>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5" name="Slide Number Placeholder 4"/>
          <p:cNvSpPr>
            <a:spLocks noGrp="1"/>
          </p:cNvSpPr>
          <p:nvPr>
            <p:ph type="sldNum" sz="quarter" idx="3"/>
          </p:nvPr>
        </p:nvSpPr>
        <p:spPr>
          <a:xfrm>
            <a:off x="3956550" y="8817904"/>
            <a:ext cx="3026833" cy="464185"/>
          </a:xfrm>
          <a:prstGeom prst="rect">
            <a:avLst/>
          </a:prstGeom>
        </p:spPr>
        <p:txBody>
          <a:bodyPr vert="horz" lIns="92958" tIns="46479" rIns="92958" bIns="46479" rtlCol="0" anchor="b"/>
          <a:lstStyle>
            <a:lvl1pPr algn="r">
              <a:defRPr sz="1200"/>
            </a:lvl1pPr>
          </a:lstStyle>
          <a:p>
            <a:fld id="{447102A4-E63E-4A3B-92D9-EED367AC63D5}" type="slidenum">
              <a:rPr lang="en-US" smtClean="0"/>
              <a:pPr/>
              <a:t>‹#›</a:t>
            </a:fld>
            <a:endParaRPr lang="en-US"/>
          </a:p>
        </p:txBody>
      </p:sp>
    </p:spTree>
    <p:extLst>
      <p:ext uri="{BB962C8B-B14F-4D97-AF65-F5344CB8AC3E}">
        <p14:creationId xmlns:p14="http://schemas.microsoft.com/office/powerpoint/2010/main" val="30188421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81D44D35-67A4-44F8-A785-963187068DB8}" type="datetimeFigureOut">
              <a:rPr lang="en-US" smtClean="0"/>
              <a:pPr/>
              <a:t>7/5/19</a:t>
            </a:fld>
            <a:endParaRPr lang="en-US"/>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8" tIns="46479" rIns="92958" bIns="4647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2681ADF8-9BED-4661-A186-C72277AFE430}" type="slidenum">
              <a:rPr lang="en-US" smtClean="0"/>
              <a:pPr/>
              <a:t>‹#›</a:t>
            </a:fld>
            <a:endParaRPr lang="en-US"/>
          </a:p>
        </p:txBody>
      </p:sp>
    </p:spTree>
    <p:extLst>
      <p:ext uri="{BB962C8B-B14F-4D97-AF65-F5344CB8AC3E}">
        <p14:creationId xmlns:p14="http://schemas.microsoft.com/office/powerpoint/2010/main" val="4241223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mailto:support@surgenet.org"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1</a:t>
            </a:fld>
            <a:endParaRPr lang="en-US" dirty="0"/>
          </a:p>
        </p:txBody>
      </p:sp>
    </p:spTree>
    <p:extLst>
      <p:ext uri="{BB962C8B-B14F-4D97-AF65-F5344CB8AC3E}">
        <p14:creationId xmlns:p14="http://schemas.microsoft.com/office/powerpoint/2010/main" val="4163058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11</a:t>
            </a:fld>
            <a:endParaRPr lang="en-US" dirty="0"/>
          </a:p>
        </p:txBody>
      </p:sp>
    </p:spTree>
    <p:extLst>
      <p:ext uri="{BB962C8B-B14F-4D97-AF65-F5344CB8AC3E}">
        <p14:creationId xmlns:p14="http://schemas.microsoft.com/office/powerpoint/2010/main" val="3598644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APPLE</a:t>
            </a:r>
            <a:r>
              <a:rPr lang="en-US" baseline="0" dirty="0"/>
              <a:t> DEVICE USERS:  To be able to find the app for download, SEARCH using apps for I-phones category.   On I-pads this may not be the default category.</a:t>
            </a:r>
            <a:endParaRPr lang="en-US"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12</a:t>
            </a:fld>
            <a:endParaRPr lang="en-US" dirty="0"/>
          </a:p>
        </p:txBody>
      </p:sp>
    </p:spTree>
    <p:extLst>
      <p:ext uri="{BB962C8B-B14F-4D97-AF65-F5344CB8AC3E}">
        <p14:creationId xmlns:p14="http://schemas.microsoft.com/office/powerpoint/2010/main" val="2643677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only three (3) mandatory fields required</a:t>
            </a:r>
            <a:r>
              <a:rPr lang="en-US" baseline="0" dirty="0"/>
              <a:t> to enter a patient.  The TRIAGE STATUS defaults to PRE-HOSPITAL TRIAGED and CURRENT LOCATION for the patients is listed as SCENE to eliminate the need for EMS providers to add these fields if the patients are entered during the triage process.  After these three (3) mandatory fields are entered and the patient is ready for transport, the Transport Officer will update the patient data to include the </a:t>
            </a:r>
            <a:r>
              <a:rPr lang="en-US" baseline="0" dirty="0" err="1"/>
              <a:t>enroute</a:t>
            </a:r>
            <a:r>
              <a:rPr lang="en-US" baseline="0" dirty="0"/>
              <a:t> status (the patient listed as </a:t>
            </a:r>
            <a:r>
              <a:rPr lang="en-US" baseline="0" dirty="0" err="1"/>
              <a:t>enroute</a:t>
            </a:r>
            <a:r>
              <a:rPr lang="en-US" baseline="0" dirty="0"/>
              <a:t>) and a hospital location added.  This can be easily accomplished and is demonstrated later.</a:t>
            </a:r>
          </a:p>
          <a:p>
            <a:endParaRPr lang="en-US" baseline="0" dirty="0"/>
          </a:p>
          <a:p>
            <a:r>
              <a:rPr lang="en-US" baseline="0" dirty="0"/>
              <a:t>The second option for entry of patients into OHTrac is for the Transport Officer to enter all patient data at just prior to them being transported to a healthcare facility.</a:t>
            </a:r>
            <a:endParaRPr lang="en-US"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13</a:t>
            </a:fld>
            <a:endParaRPr lang="en-US" dirty="0"/>
          </a:p>
        </p:txBody>
      </p:sp>
    </p:spTree>
    <p:extLst>
      <p:ext uri="{BB962C8B-B14F-4D97-AF65-F5344CB8AC3E}">
        <p14:creationId xmlns:p14="http://schemas.microsoft.com/office/powerpoint/2010/main" val="21879289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Hospitals</a:t>
            </a:r>
            <a:r>
              <a:rPr lang="en-US" baseline="0" dirty="0"/>
              <a:t> and some EMS providers are using OHTrac for regional drills and exercises, so there may be more than one incident showing.  When incidents are created, their titles should be easily recognizable so that agency’s responsible for patient entry pick the correct incident and do not create a duplicate incident.  Regional drills have shown that duplicate incidents are a potential issue and personnel with regional hospital administrator permission levels have the ability to “copy” patients from one incident to another in order to combine duplicate incidents.  </a:t>
            </a:r>
          </a:p>
          <a:p>
            <a:endParaRPr lang="en-US" baseline="0" dirty="0"/>
          </a:p>
          <a:p>
            <a:r>
              <a:rPr lang="en-US" baseline="0" dirty="0"/>
              <a:t>The APP was designed for patient entry only and an incident can not be created from the APP.   There will be more information on this later.</a:t>
            </a:r>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14</a:t>
            </a:fld>
            <a:endParaRPr lang="en-US"/>
          </a:p>
        </p:txBody>
      </p:sp>
    </p:spTree>
    <p:extLst>
      <p:ext uri="{BB962C8B-B14F-4D97-AF65-F5344CB8AC3E}">
        <p14:creationId xmlns:p14="http://schemas.microsoft.com/office/powerpoint/2010/main" val="6482909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app has a built in scanning operation that will scan the bar code on triage tags. This slide shows the initial screen for patient entry when using the app.  The app has been tested in a variety of environmental lighting conditions during pilot programs.  </a:t>
            </a:r>
          </a:p>
          <a:p>
            <a:endParaRPr lang="en-US" sz="1200" dirty="0"/>
          </a:p>
          <a:p>
            <a:r>
              <a:rPr lang="en-US" sz="1200" dirty="0"/>
              <a:t>The app was designed with pre-hospital EMS providers giving input during the development process.  The steps to enter patients are intuitive for the users.  EMS providers have two options in how to enter patients during</a:t>
            </a:r>
            <a:r>
              <a:rPr lang="en-US" sz="1200" baseline="0" dirty="0"/>
              <a:t> the MCI incident, either during the triage or </a:t>
            </a:r>
            <a:r>
              <a:rPr lang="en-US" sz="1200" baseline="0" dirty="0" err="1"/>
              <a:t>treament</a:t>
            </a:r>
            <a:r>
              <a:rPr lang="en-US" sz="1200" baseline="0" dirty="0"/>
              <a:t> process or by the Transport Officer just prior to transport</a:t>
            </a:r>
            <a:r>
              <a:rPr lang="en-US" sz="1200" dirty="0"/>
              <a:t>.  </a:t>
            </a:r>
          </a:p>
          <a:p>
            <a:endParaRPr lang="en-US" sz="1200" dirty="0"/>
          </a:p>
          <a:p>
            <a:pPr defTabSz="929579">
              <a:defRPr/>
            </a:pPr>
            <a:r>
              <a:rPr lang="en-US" sz="1200" dirty="0"/>
              <a:t>Pilot training programs have been conducted.  A formal training program was developed from these pilot training programs and take about 30 – 45 minutes to complete.</a:t>
            </a:r>
          </a:p>
          <a:p>
            <a:endParaRPr lang="en-US" sz="1200" dirty="0"/>
          </a:p>
          <a:p>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15</a:t>
            </a:fld>
            <a:endParaRPr lang="en-US"/>
          </a:p>
        </p:txBody>
      </p:sp>
    </p:spTree>
    <p:extLst>
      <p:ext uri="{BB962C8B-B14F-4D97-AF65-F5344CB8AC3E}">
        <p14:creationId xmlns:p14="http://schemas.microsoft.com/office/powerpoint/2010/main" val="1990129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ADDING PATIENTS DURING THE TRIAGE PROCESS   The bar coded triage number is automatically</a:t>
            </a:r>
            <a:r>
              <a:rPr lang="en-US" baseline="0" dirty="0"/>
              <a:t> scanned into the patient number field (blue arrow).  Fire / EMS providers need to enter the GENDER and TRIAGE LEVEL of the patient.  The Triage Status field (patient status, for example:  triaged or en-route ) defaults to pre-hospital Triaged and the CURRENT LOCATION defaults to Scene (red arrow).  The patient is saved by using the  blue ADD PATIENT button.</a:t>
            </a:r>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16</a:t>
            </a:fld>
            <a:endParaRPr lang="en-US"/>
          </a:p>
        </p:txBody>
      </p:sp>
    </p:spTree>
    <p:extLst>
      <p:ext uri="{BB962C8B-B14F-4D97-AF65-F5344CB8AC3E}">
        <p14:creationId xmlns:p14="http://schemas.microsoft.com/office/powerpoint/2010/main" val="33956064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sz="1600" dirty="0"/>
              <a:t>UPDATING PATIENTS</a:t>
            </a:r>
            <a:r>
              <a:rPr lang="en-US" sz="1600" baseline="0" dirty="0"/>
              <a:t> BY THE TRANSPORT OFFICER</a:t>
            </a:r>
            <a:endParaRPr lang="en-US" sz="1600" dirty="0"/>
          </a:p>
          <a:p>
            <a:pPr defTabSz="929579">
              <a:defRPr/>
            </a:pPr>
            <a:r>
              <a:rPr lang="en-US" sz="1600" dirty="0"/>
              <a:t>As mentioned previously, the APP has a scanning function for the</a:t>
            </a:r>
            <a:r>
              <a:rPr lang="en-US" sz="1600" baseline="0" dirty="0"/>
              <a:t> bar codes on triage tags.  This screen shot shows the initial patient entry page after patients have been triaged and entered into OHTrac.  The Transport Officer can use this scanning function to find the patient that is ready for transport to a hospital.   Once the patient is found, their status can be changed to “ENROUTE” and the location changed to the HOSPITAL where the patient is being transported.  SEE NEXT SLIDE</a:t>
            </a:r>
            <a:endParaRPr lang="en-US" sz="1600" dirty="0"/>
          </a:p>
          <a:p>
            <a:pPr defTabSz="929579">
              <a:defRPr/>
            </a:pPr>
            <a:endParaRPr lang="en-US" sz="1600" dirty="0"/>
          </a:p>
          <a:p>
            <a:pPr defTabSz="929579">
              <a:defRPr/>
            </a:pPr>
            <a:r>
              <a:rPr lang="en-US" sz="1600" dirty="0"/>
              <a:t>The data</a:t>
            </a:r>
            <a:r>
              <a:rPr lang="en-US" sz="1600" baseline="0" dirty="0"/>
              <a:t> that EMS providers are being asked to enter is minimal and intuitive using the APP.  </a:t>
            </a:r>
            <a:r>
              <a:rPr lang="en-US" sz="1600" dirty="0"/>
              <a:t>Again,</a:t>
            </a:r>
            <a:r>
              <a:rPr lang="en-US" sz="1600" baseline="0" dirty="0"/>
              <a:t> p</a:t>
            </a:r>
            <a:r>
              <a:rPr lang="en-US" sz="1600" dirty="0"/>
              <a:t>ilot training programs have been conducted.  A formal training program was developed from these pilot training programs and take about 30 – 45 minutes to complete.</a:t>
            </a:r>
          </a:p>
          <a:p>
            <a:endParaRPr lang="en-US" sz="1600"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17</a:t>
            </a:fld>
            <a:endParaRPr lang="en-US" dirty="0"/>
          </a:p>
        </p:txBody>
      </p:sp>
    </p:spTree>
    <p:extLst>
      <p:ext uri="{BB962C8B-B14F-4D97-AF65-F5344CB8AC3E}">
        <p14:creationId xmlns:p14="http://schemas.microsoft.com/office/powerpoint/2010/main" val="20631380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Pa</a:t>
            </a:r>
            <a:r>
              <a:rPr lang="en-US" sz="1600" baseline="0" dirty="0"/>
              <a:t>tient is now listed as ENROUTE to University of Toledo Medical Center  NOTE:   The  CURRENT LOCATION field is used by fire / EMS to select the patient’s final location.  The TRIAGE STATUS field is changed to ENROUTE.  The new data is entered by depressing the blue UPDATE PATIENT tab.</a:t>
            </a:r>
            <a:endParaRPr lang="en-US" sz="1600"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18</a:t>
            </a:fld>
            <a:endParaRPr lang="en-US" dirty="0"/>
          </a:p>
        </p:txBody>
      </p:sp>
    </p:spTree>
    <p:extLst>
      <p:ext uri="{BB962C8B-B14F-4D97-AF65-F5344CB8AC3E}">
        <p14:creationId xmlns:p14="http://schemas.microsoft.com/office/powerpoint/2010/main" val="20631380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TRANSPORT OFFICER STARTING PATIENT ENTRY IN OHTRAC</a:t>
            </a:r>
          </a:p>
          <a:p>
            <a:r>
              <a:rPr lang="en-US" baseline="0" dirty="0"/>
              <a:t>If your agency decides to begin patient data entry by the Transport Officer the process is almost the same.  The only difference is that all patient information will be entered at one time.  The Transport Officer would select the ADD PATIENTS TAB and scan the patient triage tag.</a:t>
            </a:r>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19</a:t>
            </a:fld>
            <a:endParaRPr lang="en-US"/>
          </a:p>
        </p:txBody>
      </p:sp>
    </p:spTree>
    <p:extLst>
      <p:ext uri="{BB962C8B-B14F-4D97-AF65-F5344CB8AC3E}">
        <p14:creationId xmlns:p14="http://schemas.microsoft.com/office/powerpoint/2010/main" val="26510754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 patient number</a:t>
            </a:r>
            <a:r>
              <a:rPr lang="en-US" sz="1600" baseline="0" dirty="0"/>
              <a:t> / triage tag information would be automatically scanned into the proper field.  The Transport Officer would add the patient GENDER and TRIAGE LEVEL and would change the TRIAGE STATUS field ( bottom  red arrow)  to ENROUTE and select the healthcare facility where the patient is being transported in the CURRENT LOCATION field (top red arrow).  The p</a:t>
            </a:r>
            <a:r>
              <a:rPr lang="en-US" sz="1600" dirty="0"/>
              <a:t>a</a:t>
            </a:r>
            <a:r>
              <a:rPr lang="en-US" sz="1600" baseline="0" dirty="0"/>
              <a:t>tient would be updated and then listed as ENROUTE to the University of Toledo Medical Center on OHTrac.</a:t>
            </a:r>
          </a:p>
          <a:p>
            <a:endParaRPr lang="en-US" sz="1600" baseline="0" dirty="0"/>
          </a:p>
          <a:p>
            <a:r>
              <a:rPr lang="en-US" sz="1600" baseline="0" dirty="0"/>
              <a:t>The patient data is then saved using the blue ADD PATIENT tab.</a:t>
            </a:r>
            <a:endParaRPr lang="en-US" sz="1600"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20</a:t>
            </a:fld>
            <a:endParaRPr lang="en-US" dirty="0"/>
          </a:p>
        </p:txBody>
      </p:sp>
    </p:spTree>
    <p:extLst>
      <p:ext uri="{BB962C8B-B14F-4D97-AF65-F5344CB8AC3E}">
        <p14:creationId xmlns:p14="http://schemas.microsoft.com/office/powerpoint/2010/main" val="2063138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At the end of this session you should be able to:</a:t>
            </a:r>
          </a:p>
          <a:p>
            <a:endParaRPr lang="en-US" sz="1600" dirty="0"/>
          </a:p>
          <a:p>
            <a:pPr marL="174296" indent="-174296">
              <a:buFont typeface="Arial" panose="020B0604020202020204" pitchFamily="34" charset="0"/>
              <a:buChar char="•"/>
            </a:pPr>
            <a:r>
              <a:rPr lang="en-US" sz="1600" dirty="0"/>
              <a:t>Describe the purpose of OHTRAC</a:t>
            </a:r>
          </a:p>
          <a:p>
            <a:pPr marL="174296" indent="-174296">
              <a:buFont typeface="Arial" panose="020B0604020202020204" pitchFamily="34" charset="0"/>
              <a:buChar char="•"/>
            </a:pPr>
            <a:r>
              <a:rPr lang="en-US" sz="1600" dirty="0"/>
              <a:t>Describe the indications of when OHTrac should be used</a:t>
            </a:r>
          </a:p>
          <a:p>
            <a:pPr marL="174296" indent="-174296">
              <a:buFont typeface="Arial" panose="020B0604020202020204" pitchFamily="34" charset="0"/>
              <a:buChar char="•"/>
            </a:pPr>
            <a:r>
              <a:rPr lang="en-US" sz="1600" dirty="0"/>
              <a:t>Describe how Fire / EMS providers can use the app and why it is important to them</a:t>
            </a:r>
          </a:p>
          <a:p>
            <a:pPr marL="174296" indent="-174296">
              <a:buFont typeface="Arial" panose="020B0604020202020204" pitchFamily="34" charset="0"/>
              <a:buChar char="•"/>
            </a:pPr>
            <a:r>
              <a:rPr lang="en-US" sz="1600" dirty="0"/>
              <a:t>Describe how to download the App</a:t>
            </a:r>
          </a:p>
          <a:p>
            <a:pPr marL="174296" indent="-174296">
              <a:buFont typeface="Arial" panose="020B0604020202020204" pitchFamily="34" charset="0"/>
              <a:buChar char="•"/>
            </a:pPr>
            <a:r>
              <a:rPr lang="en-US" sz="1600" dirty="0"/>
              <a:t>Describe why someone at their agency will need to be responsible for maintaining the agency user data base</a:t>
            </a:r>
          </a:p>
        </p:txBody>
      </p:sp>
      <p:sp>
        <p:nvSpPr>
          <p:cNvPr id="4" name="Slide Number Placeholder 3"/>
          <p:cNvSpPr>
            <a:spLocks noGrp="1"/>
          </p:cNvSpPr>
          <p:nvPr>
            <p:ph type="sldNum" sz="quarter" idx="10"/>
          </p:nvPr>
        </p:nvSpPr>
        <p:spPr/>
        <p:txBody>
          <a:bodyPr/>
          <a:lstStyle/>
          <a:p>
            <a:fld id="{10676417-0377-40A3-A0C6-1E77F648CDC0}" type="slidenum">
              <a:rPr lang="en-US" smtClean="0"/>
              <a:pPr/>
              <a:t>2</a:t>
            </a:fld>
            <a:endParaRPr lang="en-US" dirty="0"/>
          </a:p>
        </p:txBody>
      </p:sp>
    </p:spTree>
    <p:extLst>
      <p:ext uri="{BB962C8B-B14F-4D97-AF65-F5344CB8AC3E}">
        <p14:creationId xmlns:p14="http://schemas.microsoft.com/office/powerpoint/2010/main" val="10361074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a:t>
            </a:r>
            <a:r>
              <a:rPr lang="en-US" baseline="0" dirty="0"/>
              <a:t> medical information is added to the OHTrac System.  This is intentional as the system was designed for family reunification, not medical record keeping.  OHTRAC has undergone legal review and is HIPAA compliant.  </a:t>
            </a: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21</a:t>
            </a:fld>
            <a:endParaRPr lang="en-US" dirty="0"/>
          </a:p>
        </p:txBody>
      </p:sp>
    </p:spTree>
    <p:extLst>
      <p:ext uri="{BB962C8B-B14F-4D97-AF65-F5344CB8AC3E}">
        <p14:creationId xmlns:p14="http://schemas.microsoft.com/office/powerpoint/2010/main" val="28083072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Ohio Revised Code has established specific criteria for when OHTRAC should be used. </a:t>
            </a:r>
          </a:p>
          <a:p>
            <a:endParaRPr lang="en-US" sz="1600" dirty="0"/>
          </a:p>
          <a:p>
            <a:r>
              <a:rPr lang="en-US" sz="1600" dirty="0"/>
              <a:t>Your county or region may have additional criteria.  OHTrac is not designed to supersede any established local MCI incident criteria.  There is absolutely no harm in creating an incident and then</a:t>
            </a:r>
            <a:r>
              <a:rPr lang="en-US" sz="1600" baseline="0" dirty="0"/>
              <a:t> not using the incident after determining that there are not multiple patients.</a:t>
            </a:r>
            <a:endParaRPr lang="en-US" sz="1600"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24</a:t>
            </a:fld>
            <a:endParaRPr lang="en-US"/>
          </a:p>
        </p:txBody>
      </p:sp>
    </p:spTree>
    <p:extLst>
      <p:ext uri="{BB962C8B-B14F-4D97-AF65-F5344CB8AC3E}">
        <p14:creationId xmlns:p14="http://schemas.microsoft.com/office/powerpoint/2010/main" val="14246413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OHTrac is a password protected website that uses a single login page and provides you with access to OHTrac.</a:t>
            </a:r>
          </a:p>
          <a:p>
            <a:endParaRPr lang="en-US" sz="1600" dirty="0"/>
          </a:p>
          <a:p>
            <a:r>
              <a:rPr lang="en-US" sz="1600" dirty="0"/>
              <a:t>The</a:t>
            </a:r>
            <a:r>
              <a:rPr lang="en-US" sz="1600" baseline="0" dirty="0"/>
              <a:t> APP log-on page has a “Remember Me” function that after you successfully log on for the first time, will automatically log you on after the initial log on.</a:t>
            </a:r>
            <a:endParaRPr lang="en-US" sz="1600" dirty="0"/>
          </a:p>
          <a:p>
            <a:endParaRPr lang="en-US" sz="1600" dirty="0"/>
          </a:p>
          <a:p>
            <a:r>
              <a:rPr lang="en-US" sz="1600" dirty="0"/>
              <a:t>Once you have downloaded the appropriate app and have your agency added with the facility ADMINISTRATOR(S), when you open the app, you will be directed to the log in page on the LIVE site.</a:t>
            </a:r>
          </a:p>
          <a:p>
            <a:endParaRPr lang="en-US" sz="1600" dirty="0"/>
          </a:p>
          <a:p>
            <a:r>
              <a:rPr lang="en-US" sz="1600" dirty="0"/>
              <a:t>User names must be unique (for example: recommend using first initial/last name all in lower case).  Passwords for EMS providers can be generic.  (for example:  recommend using the fire / EMS department name or other common password)  MORE DETAILS ON THE NEXT SLIDE.</a:t>
            </a:r>
          </a:p>
          <a:p>
            <a:endParaRPr lang="en-US" sz="1600"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27</a:t>
            </a:fld>
            <a:endParaRPr lang="en-US"/>
          </a:p>
        </p:txBody>
      </p:sp>
    </p:spTree>
    <p:extLst>
      <p:ext uri="{BB962C8B-B14F-4D97-AF65-F5344CB8AC3E}">
        <p14:creationId xmlns:p14="http://schemas.microsoft.com/office/powerpoint/2010/main" val="42104698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Fire</a:t>
            </a:r>
            <a:r>
              <a:rPr lang="en-US" baseline="0" dirty="0"/>
              <a:t> / EMS representatives have asked for a generic log on.  Specifically, rather than have each member of the fire / EMS department have an individual user name and password, a generic log on with a common password would be used for OHTrac.  </a:t>
            </a:r>
            <a:r>
              <a:rPr lang="en-US" b="1" baseline="0" dirty="0"/>
              <a:t>IT IS RECOMMENDED THAT THE GENERIC USER NAME BE ASSIGNED as a specific vehicle for the agency and then use a common password. </a:t>
            </a:r>
            <a:r>
              <a:rPr lang="en-US" b="0" baseline="0" dirty="0"/>
              <a:t>For example:  User Name = Toledo Fire Engine1  Password = Toledo Fire OR   User Name = TFE2  Password = Toledo Fire  NOTE:  USER NAMES MUST BE UNIQUE, BUT PASSWORDS CAN BE GENERIC.  THEREFORE IF YOU USE THIS TYPE OF SYSTEM USE THE DEPARTMENT NAME OR INITIALS FOLLOWED BY THE APPARATUS NAME</a:t>
            </a:r>
          </a:p>
          <a:p>
            <a:endParaRPr lang="en-US" b="0" baseline="0" dirty="0"/>
          </a:p>
          <a:p>
            <a:r>
              <a:rPr lang="en-US" b="0" baseline="0" dirty="0"/>
              <a:t>Passwords are case sensitive, must have at least 6 characters and be alphanumeric.</a:t>
            </a:r>
            <a:endParaRPr lang="en-US" b="1" baseline="0" dirty="0"/>
          </a:p>
          <a:p>
            <a:endParaRPr lang="en-US" b="1" baseline="0" dirty="0"/>
          </a:p>
          <a:p>
            <a:r>
              <a:rPr lang="en-US" b="0" baseline="0" dirty="0"/>
              <a:t>A valid email address will need to be entered.  Every 6 months that a user does not log on to OHTrac, the system will generate an email that asks the user to log onto OHTrac.  If after several attempts extending over  4 weeks the user does not log onto OHTrac,  the user will be made INACTIVE on the OHTrac system and unable to log on</a:t>
            </a:r>
            <a:r>
              <a:rPr lang="en-US" b="1" baseline="0" dirty="0"/>
              <a:t>.  It is the responsibility of the person(s) assigned at each agency with FACILITY ADMINISTRATOR permission levels to monitor the the valid email address entered so that when these notices are received, the generic log on remains active.  An email for each user name with a generic log will be received every 6 months.</a:t>
            </a:r>
            <a:endParaRPr lang="en-US" b="1"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28</a:t>
            </a:fld>
            <a:endParaRPr lang="en-US" dirty="0"/>
          </a:p>
        </p:txBody>
      </p:sp>
    </p:spTree>
    <p:extLst>
      <p:ext uri="{BB962C8B-B14F-4D97-AF65-F5344CB8AC3E}">
        <p14:creationId xmlns:p14="http://schemas.microsoft.com/office/powerpoint/2010/main" val="39285213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a:t>
            </a:r>
            <a:r>
              <a:rPr lang="en-US" baseline="0" dirty="0"/>
              <a:t> previously discussed, i</a:t>
            </a:r>
            <a:r>
              <a:rPr lang="en-US" dirty="0"/>
              <a:t>n</a:t>
            </a:r>
            <a:r>
              <a:rPr lang="en-US" baseline="0" dirty="0"/>
              <a:t> order to log on to OHTrac, a User Name and Password must be entered.  There are two relevant permission levels on OHTrac for Fire and EMS personnel.  Once your agency determines who should have the the Facility ADMINISTRATOR permission level, they can be added to the SurgeNet system.  Once they are added to the SurgeNet / OHTrac system, they can add additional personnel and assign the facility USER permission level.</a:t>
            </a:r>
          </a:p>
          <a:p>
            <a:endParaRPr lang="en-US" baseline="0" dirty="0"/>
          </a:p>
          <a:p>
            <a:r>
              <a:rPr lang="en-US" baseline="0" dirty="0"/>
              <a:t>Facility ADMINISTRATOR(s) at each agency are responsible for:</a:t>
            </a:r>
          </a:p>
          <a:p>
            <a:pPr marL="232395" indent="-232395">
              <a:buAutoNum type="arabicParenR"/>
            </a:pPr>
            <a:r>
              <a:rPr lang="en-US" baseline="0" dirty="0"/>
              <a:t>Completing the Facility ADMINISTRATOR training module.  This is a PowerPoint module that will take approximately 30 -45 minutes to complete. It can be found on the SurgeNet POLICIES AND DOCUMENT section.  This module was designed for all hospitals and fire / EMS agencies so that an accurate data base for your agency can be maintained.   The main difference between facility ADMINISTRATOR and USER permission level, is that </a:t>
            </a:r>
            <a:r>
              <a:rPr lang="en-US" b="1" baseline="0" dirty="0"/>
              <a:t>the facility ADMIINISTRATOR permission level allows someone to edit the data ( user names, profile information, and passwords) for their agency only.</a:t>
            </a:r>
          </a:p>
          <a:p>
            <a:pPr marL="232395" indent="-232395">
              <a:buAutoNum type="arabicParenR" startAt="2"/>
            </a:pPr>
            <a:r>
              <a:rPr lang="en-US" b="0" baseline="0" dirty="0"/>
              <a:t>Add additional users to the SurgeNet / OHTrac system for your agency.  As previously discussed, this can be done using a generic log on or unique user names and passwords</a:t>
            </a:r>
          </a:p>
          <a:p>
            <a:pPr marL="232395" indent="-232395">
              <a:buAutoNum type="arabicParenR" startAt="2"/>
            </a:pPr>
            <a:r>
              <a:rPr lang="en-US" b="0" baseline="0" dirty="0"/>
              <a:t>Every 6 months review your agency database to determine if all users need to remain ACTIVE.  Personnel may leave your agency and should no longer require access to OHTrac.  If generic log on is used, vehicles may be placed out of service</a:t>
            </a:r>
          </a:p>
          <a:p>
            <a:pPr marL="232395" indent="-232395">
              <a:buAutoNum type="arabicParenR" startAt="2"/>
            </a:pPr>
            <a:r>
              <a:rPr lang="en-US" b="0" baseline="0" dirty="0"/>
              <a:t>As previously discussed, someone will need to monitor the valid email address entered for a generic log on so that when OHTrac generates a email reminder every 6 months after you last log on, someone responds.  </a:t>
            </a:r>
          </a:p>
          <a:p>
            <a:pPr marL="232395" indent="-232395">
              <a:buAutoNum type="arabicParenR" startAt="2"/>
            </a:pPr>
            <a:r>
              <a:rPr lang="en-US" b="0" baseline="0" dirty="0"/>
              <a:t>If your agency decides to use unique user names and/or passwords, assist users in resetting passwords</a:t>
            </a:r>
          </a:p>
          <a:p>
            <a:pPr marL="232395" indent="-232395">
              <a:buAutoNum type="arabicParenR" startAt="2"/>
            </a:pPr>
            <a:r>
              <a:rPr lang="en-US" b="0" baseline="0" dirty="0"/>
              <a:t>Become the agency “expert” on OHTrac to train users and assist with questions</a:t>
            </a:r>
            <a:r>
              <a:rPr lang="en-US" b="1" baseline="0" dirty="0"/>
              <a:t>.  The facility ADMINISTRATOR should be the first point of contact for all personnel in your agency for technical assistance or questions</a:t>
            </a:r>
          </a:p>
          <a:p>
            <a:endParaRPr lang="en-US" b="0" baseline="0" dirty="0"/>
          </a:p>
          <a:p>
            <a:r>
              <a:rPr lang="en-US" b="0" baseline="0" dirty="0"/>
              <a:t>It is up to each agency how many personnel are assigned facility ADMINISTRATOR permission level.  It is recommended that multiple personnel have this permission level to allow coverage for different shifts and time off.  Everyone else should be assigned facility USER permission level.</a:t>
            </a:r>
            <a:endParaRPr lang="en-US" b="0"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29</a:t>
            </a:fld>
            <a:endParaRPr lang="en-US" dirty="0"/>
          </a:p>
        </p:txBody>
      </p:sp>
    </p:spTree>
    <p:extLst>
      <p:ext uri="{BB962C8B-B14F-4D97-AF65-F5344CB8AC3E}">
        <p14:creationId xmlns:p14="http://schemas.microsoft.com/office/powerpoint/2010/main" val="529137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training programs are located</a:t>
            </a:r>
            <a:r>
              <a:rPr lang="en-US" baseline="0" dirty="0"/>
              <a:t> on the </a:t>
            </a:r>
            <a:r>
              <a:rPr lang="en-US" baseline="0" dirty="0" err="1"/>
              <a:t>Surgenet</a:t>
            </a:r>
            <a:r>
              <a:rPr lang="en-US" baseline="0" dirty="0"/>
              <a:t> website and can be downloaded after your agency gains access to the OHTrac.</a:t>
            </a:r>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30</a:t>
            </a:fld>
            <a:endParaRPr lang="en-US"/>
          </a:p>
        </p:txBody>
      </p:sp>
    </p:spTree>
    <p:extLst>
      <p:ext uri="{BB962C8B-B14F-4D97-AF65-F5344CB8AC3E}">
        <p14:creationId xmlns:p14="http://schemas.microsoft.com/office/powerpoint/2010/main" val="6413335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a:t>
            </a:r>
            <a:r>
              <a:rPr lang="en-US" baseline="0" dirty="0"/>
              <a:t> agency is required to have at least one person with the Facility Administrator permission level. Best practices has demonstrate that each agency should have several people designated as a Facility Administrator for OHTrac.   As mentioned previously, Facility Administrators are the “subject matter experts” on OHTrac for your agency, will add users to OHTrac for your agency, monitor email reminders generated if using generic passwords, and reset passwords if your agency uses individual user name/passwords.  A training module for Facility Administrators has been developed.  Best practices has shown that Training Officers or Shift Commanders should be designated by fire / EMS agencies to be Facility Administrators.</a:t>
            </a:r>
          </a:p>
          <a:p>
            <a:endParaRPr lang="en-US" baseline="0" dirty="0"/>
          </a:p>
          <a:p>
            <a:r>
              <a:rPr lang="en-US" baseline="0" dirty="0"/>
              <a:t>Depending on how the OHTrac incident is created within your response area, the Facility Administrator may be required to teach personnel on how to create an incident.  A separate training module for this task is developed along with a Job Action Sheet. The Ohio Fire Chief Emergency Response System dispatch centers have been trained to create an incident on OHTrac.  Hospitals and fire/EMS providers can contact the on-call dispatch center at 888-822-4900 to have an incident created.  This is the recommended method.  NOTE:  Users in the Central Ohio Trauma System (COTS) region should follow the existing method to create an incident through the regional hospital coordinator.</a:t>
            </a:r>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31</a:t>
            </a:fld>
            <a:endParaRPr lang="en-US"/>
          </a:p>
        </p:txBody>
      </p:sp>
    </p:spTree>
    <p:extLst>
      <p:ext uri="{BB962C8B-B14F-4D97-AF65-F5344CB8AC3E}">
        <p14:creationId xmlns:p14="http://schemas.microsoft.com/office/powerpoint/2010/main" val="29406760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web-based system lists all the patients.  In this incident 109 patients have been added.</a:t>
            </a:r>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33</a:t>
            </a:fld>
            <a:endParaRPr lang="en-US"/>
          </a:p>
        </p:txBody>
      </p:sp>
    </p:spTree>
    <p:extLst>
      <p:ext uri="{BB962C8B-B14F-4D97-AF65-F5344CB8AC3E}">
        <p14:creationId xmlns:p14="http://schemas.microsoft.com/office/powerpoint/2010/main" val="11302234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placing</a:t>
            </a:r>
            <a:r>
              <a:rPr lang="en-US" baseline="0" dirty="0"/>
              <a:t> a hospital name in the LOCATION field, the patients can be sorted.  Only two (2) patients are </a:t>
            </a:r>
            <a:r>
              <a:rPr lang="en-US" baseline="0" dirty="0" err="1"/>
              <a:t>enroute</a:t>
            </a:r>
            <a:r>
              <a:rPr lang="en-US" baseline="0" dirty="0"/>
              <a:t> to Wood County Hospital</a:t>
            </a:r>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34</a:t>
            </a:fld>
            <a:endParaRPr lang="en-US"/>
          </a:p>
        </p:txBody>
      </p:sp>
    </p:spTree>
    <p:extLst>
      <p:ext uri="{BB962C8B-B14F-4D97-AF65-F5344CB8AC3E}">
        <p14:creationId xmlns:p14="http://schemas.microsoft.com/office/powerpoint/2010/main" val="11375506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your agency is already</a:t>
            </a:r>
            <a:r>
              <a:rPr lang="en-US" baseline="0" dirty="0"/>
              <a:t> on OHTrac, the person(s) designated as Facility Administrators will need to provide you with a user name and password.   The training modules are located under the Polices and Documents blue tab at the top of the page after you log on</a:t>
            </a:r>
            <a:endParaRPr lang="en-US"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36</a:t>
            </a:fld>
            <a:endParaRPr lang="en-US" dirty="0"/>
          </a:p>
        </p:txBody>
      </p:sp>
    </p:spTree>
    <p:extLst>
      <p:ext uri="{BB962C8B-B14F-4D97-AF65-F5344CB8AC3E}">
        <p14:creationId xmlns:p14="http://schemas.microsoft.com/office/powerpoint/2010/main" val="540584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has been well documented that</a:t>
            </a:r>
            <a:r>
              <a:rPr lang="en-US" baseline="0" dirty="0"/>
              <a:t> there are two surges that take place during an MCI incident.  First the hospital(s) experience a surge in patients, followed by a surge of family members trying to locate their loved ones.  The different hospital patient records databases do not communicate with each other, therefore family members are forced to “search” local hospitals until they find their loved one. This second surge has been documented to go on for hours to days.</a:t>
            </a:r>
            <a:endParaRPr lang="en-US" dirty="0"/>
          </a:p>
          <a:p>
            <a:endParaRPr lang="en-US" dirty="0"/>
          </a:p>
          <a:p>
            <a:r>
              <a:rPr lang="en-US" dirty="0"/>
              <a:t>Additionally,</a:t>
            </a:r>
            <a:r>
              <a:rPr lang="en-US" baseline="0" dirty="0"/>
              <a:t> o</a:t>
            </a:r>
            <a:r>
              <a:rPr lang="en-US" dirty="0"/>
              <a:t>ften</a:t>
            </a:r>
            <a:r>
              <a:rPr lang="en-US" baseline="0" dirty="0"/>
              <a:t> a</a:t>
            </a:r>
            <a:r>
              <a:rPr lang="en-US" dirty="0"/>
              <a:t>s a MCI</a:t>
            </a:r>
            <a:r>
              <a:rPr lang="en-US" baseline="0" dirty="0"/>
              <a:t> </a:t>
            </a:r>
            <a:r>
              <a:rPr lang="en-US" dirty="0"/>
              <a:t>progresses, victims are moved from one hospital to another where their needs can be better cared for. </a:t>
            </a:r>
            <a:r>
              <a:rPr lang="en-US" baseline="0" dirty="0"/>
              <a:t> </a:t>
            </a:r>
            <a:r>
              <a:rPr lang="en-US" dirty="0"/>
              <a:t>This may mean transporting patients to more distant hospitals</a:t>
            </a:r>
            <a:r>
              <a:rPr lang="en-US" baseline="0" dirty="0"/>
              <a:t> or moving patients to specialty hospitals such as Trauma Hospitals..</a:t>
            </a:r>
          </a:p>
          <a:p>
            <a:endParaRPr lang="en-US" baseline="0" dirty="0"/>
          </a:p>
          <a:p>
            <a:r>
              <a:rPr lang="en-US" baseline="0" dirty="0"/>
              <a:t>These movements add further confusion for family members who are trying to locate loved ones and for agencies attempting to obtain accurate patient counts.</a:t>
            </a:r>
            <a:endParaRPr lang="en-US"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3</a:t>
            </a:fld>
            <a:endParaRPr lang="en-US" dirty="0"/>
          </a:p>
        </p:txBody>
      </p:sp>
    </p:spTree>
    <p:extLst>
      <p:ext uri="{BB962C8B-B14F-4D97-AF65-F5344CB8AC3E}">
        <p14:creationId xmlns:p14="http://schemas.microsoft.com/office/powerpoint/2010/main" val="29628000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37</a:t>
            </a:fld>
            <a:endParaRPr lang="en-US" dirty="0"/>
          </a:p>
        </p:txBody>
      </p:sp>
    </p:spTree>
    <p:extLst>
      <p:ext uri="{BB962C8B-B14F-4D97-AF65-F5344CB8AC3E}">
        <p14:creationId xmlns:p14="http://schemas.microsoft.com/office/powerpoint/2010/main" val="20246237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38</a:t>
            </a:fld>
            <a:endParaRPr lang="en-US" dirty="0"/>
          </a:p>
        </p:txBody>
      </p:sp>
    </p:spTree>
    <p:extLst>
      <p:ext uri="{BB962C8B-B14F-4D97-AF65-F5344CB8AC3E}">
        <p14:creationId xmlns:p14="http://schemas.microsoft.com/office/powerpoint/2010/main" val="10874534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next step is to request access to OHTrac for your region.  The regions match the Ohio Department of Homeland Security regions but are named by the agency that is responsible for the Regional Healthcare Coordinator (Regional Hospital Coordinators).  Your request for access to OHTrac will be forwarded to them to begin the approval process.</a:t>
            </a:r>
            <a:endParaRPr lang="en-US" dirty="0"/>
          </a:p>
          <a:p>
            <a:r>
              <a:rPr lang="en-US" dirty="0"/>
              <a:t>Hospital Regions</a:t>
            </a:r>
            <a:r>
              <a:rPr lang="en-US" baseline="0" dirty="0"/>
              <a:t> are:</a:t>
            </a:r>
          </a:p>
          <a:p>
            <a:r>
              <a:rPr lang="en-US" baseline="0" dirty="0"/>
              <a:t>HCNO   Hospital Council of NW Ohio   Region 1 in NW Ohio</a:t>
            </a:r>
          </a:p>
          <a:p>
            <a:r>
              <a:rPr lang="en-US" baseline="0" dirty="0"/>
              <a:t>CHA    Center for Health Affairs (Cleveland)  Region 2 in NE Ohio</a:t>
            </a:r>
          </a:p>
          <a:p>
            <a:r>
              <a:rPr lang="en-US" baseline="0" dirty="0"/>
              <a:t>GDAHA  Greater Dayton Area Hospital Association  Region 3</a:t>
            </a:r>
          </a:p>
          <a:p>
            <a:r>
              <a:rPr lang="en-US" baseline="0" dirty="0"/>
              <a:t>COTS  Central Ohio Trauma System  Region 4</a:t>
            </a:r>
          </a:p>
          <a:p>
            <a:r>
              <a:rPr lang="en-US" baseline="0" dirty="0"/>
              <a:t>NECO  NE Central Ohio  Region 5   </a:t>
            </a:r>
          </a:p>
          <a:p>
            <a:r>
              <a:rPr lang="en-US" baseline="0" dirty="0"/>
              <a:t>GCHC  The Health Collaborative  Region 6</a:t>
            </a:r>
          </a:p>
          <a:p>
            <a:r>
              <a:rPr lang="en-US" baseline="0" dirty="0"/>
              <a:t>SE Ohio   SE Region in Ohio Regions 7 and 8</a:t>
            </a:r>
            <a:endParaRPr lang="en-US" dirty="0"/>
          </a:p>
          <a:p>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39</a:t>
            </a:fld>
            <a:endParaRPr lang="en-US" dirty="0"/>
          </a:p>
        </p:txBody>
      </p:sp>
    </p:spTree>
    <p:extLst>
      <p:ext uri="{BB962C8B-B14F-4D97-AF65-F5344CB8AC3E}">
        <p14:creationId xmlns:p14="http://schemas.microsoft.com/office/powerpoint/2010/main" val="17548459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important</a:t>
            </a:r>
            <a:r>
              <a:rPr lang="en-US" baseline="0" dirty="0"/>
              <a:t> for fire / EMS providers to understand that hospitals have been trained and using OHTrac for several years  Your agency will need to integrate with local / regional practices for creating an incident on OHTrac and entering patients on OHTrac.  One of the Regional Healthcare Coordinators will contact you after you submit your request for access application.  They will also be able to explain to you existing regional practices for creating an incident ( if any ) and introduce you to the local hospital representative responsible for OHTrac.  Best practices has shown that it is imperative that hospitals and pre-hospital EMS providers work together on patient tracking / family reunification.</a:t>
            </a:r>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40</a:t>
            </a:fld>
            <a:endParaRPr lang="en-US" dirty="0"/>
          </a:p>
        </p:txBody>
      </p:sp>
    </p:spTree>
    <p:extLst>
      <p:ext uri="{BB962C8B-B14F-4D97-AF65-F5344CB8AC3E}">
        <p14:creationId xmlns:p14="http://schemas.microsoft.com/office/powerpoint/2010/main" val="20962340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contact</a:t>
            </a:r>
            <a:r>
              <a:rPr lang="en-US" baseline="0" dirty="0"/>
              <a:t> information for the Regional Healthcare Coordinators (hospital coordinators) can be found on the CONTACT US link for the log-on page to </a:t>
            </a:r>
            <a:r>
              <a:rPr lang="en-US" baseline="0" dirty="0" err="1"/>
              <a:t>Surgenet</a:t>
            </a:r>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41</a:t>
            </a:fld>
            <a:endParaRPr lang="en-US"/>
          </a:p>
        </p:txBody>
      </p:sp>
    </p:spTree>
    <p:extLst>
      <p:ext uri="{BB962C8B-B14F-4D97-AF65-F5344CB8AC3E}">
        <p14:creationId xmlns:p14="http://schemas.microsoft.com/office/powerpoint/2010/main" val="21468192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Regional</a:t>
            </a:r>
            <a:r>
              <a:rPr lang="en-US" baseline="0" dirty="0"/>
              <a:t> Healthcare Coordinators are the facility ADMINISTRATORS first points of contact for technical assistance on access to OHTrac for those agencies requesting access to OHTrac or new to the OHTrac module.</a:t>
            </a:r>
            <a:endParaRPr lang="en-US"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42</a:t>
            </a:fld>
            <a:endParaRPr lang="en-US" dirty="0"/>
          </a:p>
        </p:txBody>
      </p:sp>
    </p:spTree>
    <p:extLst>
      <p:ext uri="{BB962C8B-B14F-4D97-AF65-F5344CB8AC3E}">
        <p14:creationId xmlns:p14="http://schemas.microsoft.com/office/powerpoint/2010/main" val="42401597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a:t>
            </a:r>
            <a:r>
              <a:rPr lang="en-US" baseline="0" dirty="0"/>
              <a:t> have specific questions concerning the OHTrac App that your Regional Healthcare (hospital) Coordinator can not answer, contact </a:t>
            </a:r>
            <a:r>
              <a:rPr lang="en-US" sz="1200" u="sng" kern="1200" dirty="0">
                <a:solidFill>
                  <a:schemeClr val="tx1"/>
                </a:solidFill>
                <a:latin typeface="+mn-lt"/>
                <a:ea typeface="+mn-ea"/>
                <a:cs typeface="+mn-cs"/>
                <a:hlinkClick r:id="rId3"/>
              </a:rPr>
              <a:t>support@surgenet.org </a:t>
            </a:r>
            <a:r>
              <a:rPr lang="en-US" sz="1200" u="none" kern="1200" baseline="0" dirty="0">
                <a:solidFill>
                  <a:schemeClr val="tx1"/>
                </a:solidFill>
                <a:latin typeface="+mn-lt"/>
                <a:ea typeface="+mn-ea"/>
                <a:cs typeface="+mn-cs"/>
              </a:rPr>
              <a:t> and</a:t>
            </a:r>
            <a:r>
              <a:rPr lang="en-US" baseline="0" dirty="0"/>
              <a:t> one of the people listed on the slide will contact you within 24 hours. </a:t>
            </a:r>
          </a:p>
          <a:p>
            <a:endParaRPr lang="en-US" baseline="0" dirty="0"/>
          </a:p>
          <a:p>
            <a:r>
              <a:rPr lang="en-US" baseline="0" dirty="0"/>
              <a:t> </a:t>
            </a:r>
            <a:r>
              <a:rPr lang="en-US" b="1" baseline="0" dirty="0"/>
              <a:t>These Points of Contact should not be used for routine requests such as reset of passwords.</a:t>
            </a:r>
            <a:endParaRPr lang="en-US" b="1"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44</a:t>
            </a:fld>
            <a:endParaRPr lang="en-US" dirty="0"/>
          </a:p>
        </p:txBody>
      </p:sp>
    </p:spTree>
    <p:extLst>
      <p:ext uri="{BB962C8B-B14F-4D97-AF65-F5344CB8AC3E}">
        <p14:creationId xmlns:p14="http://schemas.microsoft.com/office/powerpoint/2010/main" val="4077750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sz="1400" dirty="0">
                <a:solidFill>
                  <a:prstClr val="black"/>
                </a:solidFill>
              </a:rPr>
              <a:t>In Ohio, OHTrac is used during any mass casualty event where patient tracking may be important. Once patients are entered into the system, agencies with responsibility for providing family assistance will have access to the data you have entered and can assist families to locate their loved ones.  The information you enter may also be important in analyzing incident data which may drive the allocation of resources during a major incident.</a:t>
            </a:r>
          </a:p>
          <a:p>
            <a:pPr defTabSz="929579">
              <a:defRPr/>
            </a:pPr>
            <a:endParaRPr lang="en-US" sz="1400" dirty="0">
              <a:solidFill>
                <a:prstClr val="black"/>
              </a:solidFill>
            </a:endParaRPr>
          </a:p>
          <a:p>
            <a:pPr defTabSz="929579">
              <a:defRPr/>
            </a:pPr>
            <a:r>
              <a:rPr lang="en-US" sz="1400" dirty="0">
                <a:solidFill>
                  <a:prstClr val="black"/>
                </a:solidFill>
              </a:rPr>
              <a:t>Hospitals</a:t>
            </a:r>
            <a:r>
              <a:rPr lang="en-US" sz="1400" baseline="0" dirty="0">
                <a:solidFill>
                  <a:prstClr val="black"/>
                </a:solidFill>
              </a:rPr>
              <a:t> across the state use the SURGENET Platform Bed Tracking Module  for listing their bed capabilities.  This component is not visible to EMS providers using the APP</a:t>
            </a:r>
            <a:endParaRPr lang="en-US" sz="1400" dirty="0">
              <a:solidFill>
                <a:prstClr val="black"/>
              </a:solidFill>
            </a:endParaRPr>
          </a:p>
          <a:p>
            <a:pPr defTabSz="929579">
              <a:defRPr/>
            </a:pPr>
            <a:endParaRPr lang="en-US" sz="1400" dirty="0">
              <a:solidFill>
                <a:prstClr val="black"/>
              </a:solidFill>
            </a:endParaRPr>
          </a:p>
        </p:txBody>
      </p:sp>
      <p:sp>
        <p:nvSpPr>
          <p:cNvPr id="4" name="Slide Number Placeholder 3"/>
          <p:cNvSpPr>
            <a:spLocks noGrp="1"/>
          </p:cNvSpPr>
          <p:nvPr>
            <p:ph type="sldNum" sz="quarter" idx="10"/>
          </p:nvPr>
        </p:nvSpPr>
        <p:spPr/>
        <p:txBody>
          <a:bodyPr/>
          <a:lstStyle/>
          <a:p>
            <a:fld id="{10676417-0377-40A3-A0C6-1E77F648CDC0}" type="slidenum">
              <a:rPr lang="en-US" smtClean="0"/>
              <a:pPr/>
              <a:t>5</a:t>
            </a:fld>
            <a:endParaRPr lang="en-US" dirty="0"/>
          </a:p>
        </p:txBody>
      </p:sp>
    </p:spTree>
    <p:extLst>
      <p:ext uri="{BB962C8B-B14F-4D97-AF65-F5344CB8AC3E}">
        <p14:creationId xmlns:p14="http://schemas.microsoft.com/office/powerpoint/2010/main" val="1675439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recommended</a:t>
            </a:r>
            <a:r>
              <a:rPr lang="en-US" baseline="0" dirty="0"/>
              <a:t> method is to contact the Ohio Fire Chief Emergency Response System dispatch center and provide them with the necessary information to create an incident. If a local dispatch center has enough staffing, they could also create an incident upon notification of a potential MCI incident.  The Central Ohio Trauma System (COTS) has a regional plan to have their organization start an OHTrac incident for the hospitals.  If Fire / EMS agencies have internet access at the scene, they can log onto the web-based system and create an incident in the OHTrac module  </a:t>
            </a:r>
            <a:r>
              <a:rPr lang="en-US" dirty="0"/>
              <a:t>Hospitals</a:t>
            </a:r>
            <a:r>
              <a:rPr lang="en-US" baseline="0" dirty="0"/>
              <a:t> have been responsible for family reunification and have been trained and using OHTrac for several years.  Hospitals can create an incident upon incident notification.</a:t>
            </a:r>
            <a:endParaRPr lang="en-US" dirty="0"/>
          </a:p>
        </p:txBody>
      </p:sp>
      <p:sp>
        <p:nvSpPr>
          <p:cNvPr id="4" name="Slide Number Placeholder 3"/>
          <p:cNvSpPr>
            <a:spLocks noGrp="1"/>
          </p:cNvSpPr>
          <p:nvPr>
            <p:ph type="sldNum" sz="quarter" idx="10"/>
          </p:nvPr>
        </p:nvSpPr>
        <p:spPr/>
        <p:txBody>
          <a:bodyPr/>
          <a:lstStyle/>
          <a:p>
            <a:fld id="{2681ADF8-9BED-4661-A186-C72277AFE430}" type="slidenum">
              <a:rPr lang="en-US" smtClean="0"/>
              <a:pPr/>
              <a:t>6</a:t>
            </a:fld>
            <a:endParaRPr lang="en-US" dirty="0"/>
          </a:p>
        </p:txBody>
      </p:sp>
    </p:spTree>
    <p:extLst>
      <p:ext uri="{BB962C8B-B14F-4D97-AF65-F5344CB8AC3E}">
        <p14:creationId xmlns:p14="http://schemas.microsoft.com/office/powerpoint/2010/main" val="1111361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sz="1400" dirty="0">
                <a:solidFill>
                  <a:prstClr val="black"/>
                </a:solidFill>
              </a:rPr>
              <a:t>A text message will be generated and sent to all users whose agencies are included in the incident and who have their user profiles completed with a cell phone number and provider.  An email message is generated to all users whose agency is included in the incident.</a:t>
            </a:r>
          </a:p>
          <a:p>
            <a:pPr defTabSz="929579">
              <a:defRPr/>
            </a:pPr>
            <a:endParaRPr lang="en-US" sz="1400" dirty="0">
              <a:solidFill>
                <a:prstClr val="black"/>
              </a:solidFill>
            </a:endParaRPr>
          </a:p>
        </p:txBody>
      </p:sp>
      <p:sp>
        <p:nvSpPr>
          <p:cNvPr id="4" name="Slide Number Placeholder 3"/>
          <p:cNvSpPr>
            <a:spLocks noGrp="1"/>
          </p:cNvSpPr>
          <p:nvPr>
            <p:ph type="sldNum" sz="quarter" idx="10"/>
          </p:nvPr>
        </p:nvSpPr>
        <p:spPr/>
        <p:txBody>
          <a:bodyPr/>
          <a:lstStyle/>
          <a:p>
            <a:fld id="{10676417-0377-40A3-A0C6-1E77F648CDC0}" type="slidenum">
              <a:rPr lang="en-US" smtClean="0"/>
              <a:pPr/>
              <a:t>7</a:t>
            </a:fld>
            <a:endParaRPr lang="en-US" dirty="0"/>
          </a:p>
        </p:txBody>
      </p:sp>
    </p:spTree>
    <p:extLst>
      <p:ext uri="{BB962C8B-B14F-4D97-AF65-F5344CB8AC3E}">
        <p14:creationId xmlns:p14="http://schemas.microsoft.com/office/powerpoint/2010/main" val="1675439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endParaRPr lang="en-US" sz="1400" dirty="0">
              <a:solidFill>
                <a:prstClr val="black"/>
              </a:solidFill>
            </a:endParaRPr>
          </a:p>
          <a:p>
            <a:pPr defTabSz="929579">
              <a:defRPr/>
            </a:pPr>
            <a:r>
              <a:rPr lang="en-US" sz="1400" b="1" dirty="0">
                <a:solidFill>
                  <a:prstClr val="black"/>
                </a:solidFill>
              </a:rPr>
              <a:t>Hospitals are responsible for entering information such as patient first</a:t>
            </a:r>
            <a:r>
              <a:rPr lang="en-US" sz="1400" b="1" baseline="0" dirty="0">
                <a:solidFill>
                  <a:prstClr val="black"/>
                </a:solidFill>
              </a:rPr>
              <a:t> / last </a:t>
            </a:r>
            <a:r>
              <a:rPr lang="en-US" sz="1400" b="1" dirty="0">
                <a:solidFill>
                  <a:prstClr val="black"/>
                </a:solidFill>
              </a:rPr>
              <a:t>name and age on all patients received from an incident and for making sure that patient tracking information is updated as the disposition of the patient changes.</a:t>
            </a:r>
            <a:r>
              <a:rPr lang="en-US" sz="1400" dirty="0">
                <a:solidFill>
                  <a:prstClr val="black"/>
                </a:solidFill>
              </a:rPr>
              <a:t> This is particularly important if the patient is transferred to another hospital</a:t>
            </a:r>
            <a:r>
              <a:rPr lang="en-US" sz="1400" baseline="0" dirty="0">
                <a:solidFill>
                  <a:prstClr val="black"/>
                </a:solidFill>
              </a:rPr>
              <a:t> or discharged home or to another medical care facility.  </a:t>
            </a:r>
            <a:endParaRPr lang="en-US" sz="1400" dirty="0">
              <a:solidFill>
                <a:prstClr val="black"/>
              </a:solidFill>
            </a:endParaRPr>
          </a:p>
          <a:p>
            <a:endParaRPr lang="en-US"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8</a:t>
            </a:fld>
            <a:endParaRPr lang="en-US" dirty="0"/>
          </a:p>
        </p:txBody>
      </p:sp>
    </p:spTree>
    <p:extLst>
      <p:ext uri="{BB962C8B-B14F-4D97-AF65-F5344CB8AC3E}">
        <p14:creationId xmlns:p14="http://schemas.microsoft.com/office/powerpoint/2010/main" val="16754398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t>
            </a:r>
            <a:r>
              <a:rPr lang="en-US" baseline="0" dirty="0"/>
              <a:t> dispatch/command center or the Transport Officer could log on to OHTrac on the web-based system and access the MCI incident to view how many of each triage level patients have been transported to each hospital.  Existing local communication methods and protocols could be integrated with OHTrac so that the triaged patients are transported to appropriate hospitals.</a:t>
            </a:r>
          </a:p>
          <a:p>
            <a:endParaRPr lang="en-US" baseline="0" dirty="0"/>
          </a:p>
          <a:p>
            <a:r>
              <a:rPr lang="en-US" baseline="0" dirty="0"/>
              <a:t>Pre-hospital EMS will improve their patient tracking accuracy by using OHTrac.  Early use of OHTrac will also improve the accuracy of patient tracking as for the incident as the incident progresses.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9</a:t>
            </a:fld>
            <a:endParaRPr lang="en-US" dirty="0"/>
          </a:p>
        </p:txBody>
      </p:sp>
    </p:spTree>
    <p:extLst>
      <p:ext uri="{BB962C8B-B14F-4D97-AF65-F5344CB8AC3E}">
        <p14:creationId xmlns:p14="http://schemas.microsoft.com/office/powerpoint/2010/main" val="2342344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app is free to download for Droid and Apple devices</a:t>
            </a:r>
          </a:p>
          <a:p>
            <a:r>
              <a:rPr lang="en-US" baseline="0" dirty="0"/>
              <a:t>There is not a maintenance fee for using the app or OHTrac by users</a:t>
            </a:r>
          </a:p>
          <a:p>
            <a:r>
              <a:rPr lang="en-US" baseline="0" dirty="0"/>
              <a:t>EMS agencies can add as many users to the system as they feel necessary</a:t>
            </a:r>
          </a:p>
          <a:p>
            <a:endParaRPr lang="en-US" baseline="0" dirty="0"/>
          </a:p>
          <a:p>
            <a:r>
              <a:rPr lang="en-US" baseline="0" dirty="0"/>
              <a:t>Bar coded triage tags will allow EMS providers to rapidly enter the triage number into the OHTrac system.  The patient triage number is the one unique identifier for each patient entered.  </a:t>
            </a:r>
            <a:endParaRPr lang="en-US" dirty="0"/>
          </a:p>
        </p:txBody>
      </p:sp>
      <p:sp>
        <p:nvSpPr>
          <p:cNvPr id="4" name="Slide Number Placeholder 3"/>
          <p:cNvSpPr>
            <a:spLocks noGrp="1"/>
          </p:cNvSpPr>
          <p:nvPr>
            <p:ph type="sldNum" sz="quarter" idx="10"/>
          </p:nvPr>
        </p:nvSpPr>
        <p:spPr/>
        <p:txBody>
          <a:bodyPr/>
          <a:lstStyle/>
          <a:p>
            <a:fld id="{10676417-0377-40A3-A0C6-1E77F648CDC0}" type="slidenum">
              <a:rPr lang="en-US" smtClean="0"/>
              <a:pPr/>
              <a:t>10</a:t>
            </a:fld>
            <a:endParaRPr lang="en-US" dirty="0"/>
          </a:p>
        </p:txBody>
      </p:sp>
    </p:spTree>
    <p:extLst>
      <p:ext uri="{BB962C8B-B14F-4D97-AF65-F5344CB8AC3E}">
        <p14:creationId xmlns:p14="http://schemas.microsoft.com/office/powerpoint/2010/main" val="1594795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08592F7-4270-48C8-AAA6-43CFD8A42240}" type="datetimeFigureOut">
              <a:rPr lang="en-US" smtClean="0"/>
              <a:pPr/>
              <a:t>7/5/19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F1EB2-8129-41EC-B5D9-4C7121BED800}" type="slidenum">
              <a:rPr lang="en-US" smtClean="0"/>
              <a:pPr/>
              <a:t>‹#›</a:t>
            </a:fld>
            <a:endParaRPr lang="en-US"/>
          </a:p>
        </p:txBody>
      </p:sp>
    </p:spTree>
    <p:extLst>
      <p:ext uri="{BB962C8B-B14F-4D97-AF65-F5344CB8AC3E}">
        <p14:creationId xmlns:p14="http://schemas.microsoft.com/office/powerpoint/2010/main" val="2015916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8592F7-4270-48C8-AAA6-43CFD8A42240}" type="datetimeFigureOut">
              <a:rPr lang="en-US" smtClean="0"/>
              <a:pPr/>
              <a:t>7/5/19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F1EB2-8129-41EC-B5D9-4C7121BED800}" type="slidenum">
              <a:rPr lang="en-US" smtClean="0"/>
              <a:pPr/>
              <a:t>‹#›</a:t>
            </a:fld>
            <a:endParaRPr lang="en-US"/>
          </a:p>
        </p:txBody>
      </p:sp>
    </p:spTree>
    <p:extLst>
      <p:ext uri="{BB962C8B-B14F-4D97-AF65-F5344CB8AC3E}">
        <p14:creationId xmlns:p14="http://schemas.microsoft.com/office/powerpoint/2010/main" val="3974979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8592F7-4270-48C8-AAA6-43CFD8A42240}" type="datetimeFigureOut">
              <a:rPr lang="en-US" smtClean="0"/>
              <a:pPr/>
              <a:t>7/5/19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F1EB2-8129-41EC-B5D9-4C7121BED800}" type="slidenum">
              <a:rPr lang="en-US" smtClean="0"/>
              <a:pPr/>
              <a:t>‹#›</a:t>
            </a:fld>
            <a:endParaRPr lang="en-US"/>
          </a:p>
        </p:txBody>
      </p:sp>
    </p:spTree>
    <p:extLst>
      <p:ext uri="{BB962C8B-B14F-4D97-AF65-F5344CB8AC3E}">
        <p14:creationId xmlns:p14="http://schemas.microsoft.com/office/powerpoint/2010/main" val="1052510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8592F7-4270-48C8-AAA6-43CFD8A42240}" type="datetimeFigureOut">
              <a:rPr lang="en-US" smtClean="0"/>
              <a:pPr/>
              <a:t>7/5/19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F1EB2-8129-41EC-B5D9-4C7121BED800}" type="slidenum">
              <a:rPr lang="en-US" smtClean="0"/>
              <a:pPr/>
              <a:t>‹#›</a:t>
            </a:fld>
            <a:endParaRPr lang="en-US"/>
          </a:p>
        </p:txBody>
      </p:sp>
    </p:spTree>
    <p:extLst>
      <p:ext uri="{BB962C8B-B14F-4D97-AF65-F5344CB8AC3E}">
        <p14:creationId xmlns:p14="http://schemas.microsoft.com/office/powerpoint/2010/main" val="359364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08592F7-4270-48C8-AAA6-43CFD8A42240}" type="datetimeFigureOut">
              <a:rPr lang="en-US" smtClean="0"/>
              <a:pPr/>
              <a:t>7/5/19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F1EB2-8129-41EC-B5D9-4C7121BED800}" type="slidenum">
              <a:rPr lang="en-US" smtClean="0"/>
              <a:pPr/>
              <a:t>‹#›</a:t>
            </a:fld>
            <a:endParaRPr lang="en-US"/>
          </a:p>
        </p:txBody>
      </p:sp>
    </p:spTree>
    <p:extLst>
      <p:ext uri="{BB962C8B-B14F-4D97-AF65-F5344CB8AC3E}">
        <p14:creationId xmlns:p14="http://schemas.microsoft.com/office/powerpoint/2010/main" val="2788599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08592F7-4270-48C8-AAA6-43CFD8A42240}" type="datetimeFigureOut">
              <a:rPr lang="en-US" smtClean="0"/>
              <a:pPr/>
              <a:t>7/5/19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F1EB2-8129-41EC-B5D9-4C7121BED800}" type="slidenum">
              <a:rPr lang="en-US" smtClean="0"/>
              <a:pPr/>
              <a:t>‹#›</a:t>
            </a:fld>
            <a:endParaRPr lang="en-US"/>
          </a:p>
        </p:txBody>
      </p:sp>
    </p:spTree>
    <p:extLst>
      <p:ext uri="{BB962C8B-B14F-4D97-AF65-F5344CB8AC3E}">
        <p14:creationId xmlns:p14="http://schemas.microsoft.com/office/powerpoint/2010/main" val="871535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08592F7-4270-48C8-AAA6-43CFD8A42240}" type="datetimeFigureOut">
              <a:rPr lang="en-US" smtClean="0"/>
              <a:pPr/>
              <a:t>7/5/19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8F1EB2-8129-41EC-B5D9-4C7121BED800}" type="slidenum">
              <a:rPr lang="en-US" smtClean="0"/>
              <a:pPr/>
              <a:t>‹#›</a:t>
            </a:fld>
            <a:endParaRPr lang="en-US"/>
          </a:p>
        </p:txBody>
      </p:sp>
    </p:spTree>
    <p:extLst>
      <p:ext uri="{BB962C8B-B14F-4D97-AF65-F5344CB8AC3E}">
        <p14:creationId xmlns:p14="http://schemas.microsoft.com/office/powerpoint/2010/main" val="2600940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08592F7-4270-48C8-AAA6-43CFD8A42240}" type="datetimeFigureOut">
              <a:rPr lang="en-US" smtClean="0"/>
              <a:pPr/>
              <a:t>7/5/19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8F1EB2-8129-41EC-B5D9-4C7121BED800}" type="slidenum">
              <a:rPr lang="en-US" smtClean="0"/>
              <a:pPr/>
              <a:t>‹#›</a:t>
            </a:fld>
            <a:endParaRPr lang="en-US"/>
          </a:p>
        </p:txBody>
      </p:sp>
    </p:spTree>
    <p:extLst>
      <p:ext uri="{BB962C8B-B14F-4D97-AF65-F5344CB8AC3E}">
        <p14:creationId xmlns:p14="http://schemas.microsoft.com/office/powerpoint/2010/main" val="2289302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8592F7-4270-48C8-AAA6-43CFD8A42240}" type="datetimeFigureOut">
              <a:rPr lang="en-US" smtClean="0"/>
              <a:pPr/>
              <a:t>7/5/19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8F1EB2-8129-41EC-B5D9-4C7121BED800}" type="slidenum">
              <a:rPr lang="en-US" smtClean="0"/>
              <a:pPr/>
              <a:t>‹#›</a:t>
            </a:fld>
            <a:endParaRPr lang="en-US"/>
          </a:p>
        </p:txBody>
      </p:sp>
    </p:spTree>
    <p:extLst>
      <p:ext uri="{BB962C8B-B14F-4D97-AF65-F5344CB8AC3E}">
        <p14:creationId xmlns:p14="http://schemas.microsoft.com/office/powerpoint/2010/main" val="826646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08592F7-4270-48C8-AAA6-43CFD8A42240}" type="datetimeFigureOut">
              <a:rPr lang="en-US" smtClean="0"/>
              <a:pPr/>
              <a:t>7/5/19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F1EB2-8129-41EC-B5D9-4C7121BED800}" type="slidenum">
              <a:rPr lang="en-US" smtClean="0"/>
              <a:pPr/>
              <a:t>‹#›</a:t>
            </a:fld>
            <a:endParaRPr lang="en-US"/>
          </a:p>
        </p:txBody>
      </p:sp>
    </p:spTree>
    <p:extLst>
      <p:ext uri="{BB962C8B-B14F-4D97-AF65-F5344CB8AC3E}">
        <p14:creationId xmlns:p14="http://schemas.microsoft.com/office/powerpoint/2010/main" val="805469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08592F7-4270-48C8-AAA6-43CFD8A42240}" type="datetimeFigureOut">
              <a:rPr lang="en-US" smtClean="0"/>
              <a:pPr/>
              <a:t>7/5/19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F1EB2-8129-41EC-B5D9-4C7121BED800}" type="slidenum">
              <a:rPr lang="en-US" smtClean="0"/>
              <a:pPr/>
              <a:t>‹#›</a:t>
            </a:fld>
            <a:endParaRPr lang="en-US"/>
          </a:p>
        </p:txBody>
      </p:sp>
    </p:spTree>
    <p:extLst>
      <p:ext uri="{BB962C8B-B14F-4D97-AF65-F5344CB8AC3E}">
        <p14:creationId xmlns:p14="http://schemas.microsoft.com/office/powerpoint/2010/main" val="3737654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8592F7-4270-48C8-AAA6-43CFD8A42240}" type="datetimeFigureOut">
              <a:rPr lang="en-US" smtClean="0"/>
              <a:pPr/>
              <a:t>7/5/19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8F1EB2-8129-41EC-B5D9-4C7121BED800}" type="slidenum">
              <a:rPr lang="en-US" smtClean="0"/>
              <a:pPr/>
              <a:t>‹#›</a:t>
            </a:fld>
            <a:endParaRPr lang="en-US"/>
          </a:p>
        </p:txBody>
      </p:sp>
    </p:spTree>
    <p:extLst>
      <p:ext uri="{BB962C8B-B14F-4D97-AF65-F5344CB8AC3E}">
        <p14:creationId xmlns:p14="http://schemas.microsoft.com/office/powerpoint/2010/main" val="805523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ohio.surgenet.org"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ohio.surgenet.org"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mailto:support@surgenet.org"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rotWithShape="1">
          <a:blip r:embed="rId3" cstate="print">
            <a:lum bright="70000" contrast="-70000"/>
            <a:extLst>
              <a:ext uri="{28A0092B-C50C-407E-A947-70E740481C1C}">
                <a14:useLocalDpi xmlns:a14="http://schemas.microsoft.com/office/drawing/2010/main"/>
              </a:ext>
            </a:extLst>
          </a:blip>
          <a:srcRect/>
          <a:stretch/>
        </p:blipFill>
        <p:spPr bwMode="auto">
          <a:xfrm>
            <a:off x="457198" y="604684"/>
            <a:ext cx="8077317" cy="5257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ctrTitle"/>
          </p:nvPr>
        </p:nvSpPr>
        <p:spPr/>
        <p:txBody>
          <a:bodyPr>
            <a:normAutofit fontScale="90000"/>
          </a:bodyPr>
          <a:lstStyle/>
          <a:p>
            <a:r>
              <a:rPr lang="en-US" sz="4800" b="1" dirty="0">
                <a:effectLst>
                  <a:outerShdw blurRad="38100" dist="38100" dir="2700000" algn="tl">
                    <a:srgbClr val="000000">
                      <a:alpha val="43137"/>
                    </a:srgbClr>
                  </a:outerShdw>
                </a:effectLst>
              </a:rPr>
              <a:t>Introduction to the OHTrac App</a:t>
            </a:r>
            <a:br>
              <a:rPr lang="en-US" sz="4800" b="1" dirty="0">
                <a:effectLst>
                  <a:outerShdw blurRad="38100" dist="38100" dir="2700000" algn="tl">
                    <a:srgbClr val="000000">
                      <a:alpha val="43137"/>
                    </a:srgbClr>
                  </a:outerShdw>
                </a:effectLst>
              </a:rPr>
            </a:br>
            <a:r>
              <a:rPr lang="en-US" sz="4800" b="1" dirty="0">
                <a:effectLst>
                  <a:outerShdw blurRad="38100" dist="38100" dir="2700000" algn="tl">
                    <a:srgbClr val="000000">
                      <a:alpha val="43137"/>
                    </a:srgbClr>
                  </a:outerShdw>
                </a:effectLst>
              </a:rPr>
              <a:t>5-10-19 version</a:t>
            </a:r>
          </a:p>
        </p:txBody>
      </p:sp>
      <p:sp>
        <p:nvSpPr>
          <p:cNvPr id="4" name="Slide Number Placeholder 3"/>
          <p:cNvSpPr>
            <a:spLocks noGrp="1"/>
          </p:cNvSpPr>
          <p:nvPr>
            <p:ph type="sldNum" sz="quarter" idx="12"/>
          </p:nvPr>
        </p:nvSpPr>
        <p:spPr/>
        <p:txBody>
          <a:bodyPr/>
          <a:lstStyle/>
          <a:p>
            <a:fld id="{9AE610DD-8257-4499-B00D-469255FD424B}" type="slidenum">
              <a:rPr lang="en-US" smtClean="0"/>
              <a:pPr/>
              <a:t>1</a:t>
            </a:fld>
            <a:endParaRPr lang="en-US" dirty="0"/>
          </a:p>
        </p:txBody>
      </p:sp>
    </p:spTree>
    <p:extLst>
      <p:ext uri="{BB962C8B-B14F-4D97-AF65-F5344CB8AC3E}">
        <p14:creationId xmlns:p14="http://schemas.microsoft.com/office/powerpoint/2010/main" val="2424881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How Much Does the App Cost ?</a:t>
            </a:r>
          </a:p>
        </p:txBody>
      </p:sp>
      <p:sp>
        <p:nvSpPr>
          <p:cNvPr id="3" name="Content Placeholder 2"/>
          <p:cNvSpPr>
            <a:spLocks noGrp="1"/>
          </p:cNvSpPr>
          <p:nvPr>
            <p:ph idx="1"/>
          </p:nvPr>
        </p:nvSpPr>
        <p:spPr/>
        <p:txBody>
          <a:bodyPr/>
          <a:lstStyle/>
          <a:p>
            <a:r>
              <a:rPr lang="en-US" b="1" dirty="0"/>
              <a:t>OHTrac is </a:t>
            </a:r>
            <a:r>
              <a:rPr lang="en-US" b="1" u="sng" dirty="0"/>
              <a:t>not</a:t>
            </a:r>
            <a:r>
              <a:rPr lang="en-US" b="1" dirty="0"/>
              <a:t> an unfunded mandate for pre-hospital EMS providers</a:t>
            </a:r>
          </a:p>
          <a:p>
            <a:pPr lvl="1"/>
            <a:r>
              <a:rPr lang="en-US" b="1" dirty="0"/>
              <a:t>There is no cost for the app</a:t>
            </a:r>
          </a:p>
          <a:p>
            <a:pPr lvl="2"/>
            <a:r>
              <a:rPr lang="en-US" b="1" dirty="0"/>
              <a:t>Free download on Apple and Droid devices</a:t>
            </a:r>
          </a:p>
          <a:p>
            <a:pPr lvl="1"/>
            <a:r>
              <a:rPr lang="en-US" b="1" dirty="0"/>
              <a:t>There is no cost to use the app</a:t>
            </a:r>
          </a:p>
          <a:p>
            <a:pPr lvl="1"/>
            <a:r>
              <a:rPr lang="en-US" b="1" dirty="0"/>
              <a:t>An unlimited amount of users can be added to the OHTrac system for each agency</a:t>
            </a:r>
          </a:p>
          <a:p>
            <a:pPr lvl="1"/>
            <a:r>
              <a:rPr lang="en-US" b="1" dirty="0"/>
              <a:t>Bar coded triage tags would be helpful in using the OHTrac system</a:t>
            </a:r>
          </a:p>
        </p:txBody>
      </p:sp>
      <p:sp>
        <p:nvSpPr>
          <p:cNvPr id="4" name="Slide Number Placeholder 3"/>
          <p:cNvSpPr>
            <a:spLocks noGrp="1"/>
          </p:cNvSpPr>
          <p:nvPr>
            <p:ph type="sldNum" sz="quarter" idx="12"/>
          </p:nvPr>
        </p:nvSpPr>
        <p:spPr/>
        <p:txBody>
          <a:bodyPr/>
          <a:lstStyle/>
          <a:p>
            <a:fld id="{9AE610DD-8257-4499-B00D-469255FD424B}" type="slidenum">
              <a:rPr lang="en-US" smtClean="0"/>
              <a:pPr/>
              <a:t>10</a:t>
            </a:fld>
            <a:endParaRPr lang="en-US" dirty="0"/>
          </a:p>
        </p:txBody>
      </p:sp>
    </p:spTree>
    <p:extLst>
      <p:ext uri="{BB962C8B-B14F-4D97-AF65-F5344CB8AC3E}">
        <p14:creationId xmlns:p14="http://schemas.microsoft.com/office/powerpoint/2010/main" val="3272366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a:t>How do I get the OHTrac App?</a:t>
            </a:r>
          </a:p>
        </p:txBody>
      </p:sp>
      <p:sp>
        <p:nvSpPr>
          <p:cNvPr id="2" name="Slide Number Placeholder 1"/>
          <p:cNvSpPr>
            <a:spLocks noGrp="1"/>
          </p:cNvSpPr>
          <p:nvPr>
            <p:ph type="sldNum" sz="quarter" idx="12"/>
          </p:nvPr>
        </p:nvSpPr>
        <p:spPr/>
        <p:txBody>
          <a:bodyPr/>
          <a:lstStyle/>
          <a:p>
            <a:fld id="{9AE610DD-8257-4499-B00D-469255FD424B}" type="slidenum">
              <a:rPr lang="en-US" smtClean="0"/>
              <a:pPr/>
              <a:t>11</a:t>
            </a:fld>
            <a:endParaRPr lang="en-US" dirty="0"/>
          </a:p>
        </p:txBody>
      </p:sp>
    </p:spTree>
    <p:extLst>
      <p:ext uri="{BB962C8B-B14F-4D97-AF65-F5344CB8AC3E}">
        <p14:creationId xmlns:p14="http://schemas.microsoft.com/office/powerpoint/2010/main" val="289203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App Download</a:t>
            </a:r>
          </a:p>
        </p:txBody>
      </p:sp>
      <p:sp>
        <p:nvSpPr>
          <p:cNvPr id="3" name="Content Placeholder 2"/>
          <p:cNvSpPr>
            <a:spLocks noGrp="1"/>
          </p:cNvSpPr>
          <p:nvPr>
            <p:ph idx="1"/>
          </p:nvPr>
        </p:nvSpPr>
        <p:spPr/>
        <p:txBody>
          <a:bodyPr>
            <a:normAutofit fontScale="92500" lnSpcReduction="10000"/>
          </a:bodyPr>
          <a:lstStyle/>
          <a:p>
            <a:r>
              <a:rPr lang="en-US" b="1" dirty="0"/>
              <a:t>For DROID devices, the app is located in </a:t>
            </a:r>
            <a:r>
              <a:rPr lang="en-US" b="1"/>
              <a:t>the Google </a:t>
            </a:r>
            <a:r>
              <a:rPr lang="en-US" b="1" dirty="0"/>
              <a:t>Play Station </a:t>
            </a:r>
          </a:p>
          <a:p>
            <a:r>
              <a:rPr lang="en-US" b="1" dirty="0"/>
              <a:t>For Apple devices:</a:t>
            </a:r>
          </a:p>
          <a:p>
            <a:pPr lvl="1"/>
            <a:r>
              <a:rPr lang="en-US" b="1" dirty="0"/>
              <a:t>iPhones:  Download the app from the App Store.  Search All Categories for OHTrac and download the app</a:t>
            </a:r>
          </a:p>
          <a:p>
            <a:pPr lvl="1"/>
            <a:r>
              <a:rPr lang="en-US" b="1" dirty="0" err="1"/>
              <a:t>iPads</a:t>
            </a:r>
            <a:r>
              <a:rPr lang="en-US" b="1" dirty="0"/>
              <a:t>:  Download the app from the app Store </a:t>
            </a:r>
            <a:r>
              <a:rPr lang="en-US" b="1" dirty="0">
                <a:solidFill>
                  <a:srgbClr val="FF0000"/>
                </a:solidFill>
              </a:rPr>
              <a:t>and search using </a:t>
            </a:r>
            <a:r>
              <a:rPr lang="en-US" b="1" dirty="0" err="1">
                <a:solidFill>
                  <a:srgbClr val="FF0000"/>
                </a:solidFill>
              </a:rPr>
              <a:t>iPhone</a:t>
            </a:r>
            <a:r>
              <a:rPr lang="en-US" b="1" dirty="0">
                <a:solidFill>
                  <a:srgbClr val="FF0000"/>
                </a:solidFill>
              </a:rPr>
              <a:t> app as the category</a:t>
            </a:r>
          </a:p>
          <a:p>
            <a:r>
              <a:rPr lang="en-US" b="1" dirty="0">
                <a:solidFill>
                  <a:srgbClr val="000000"/>
                </a:solidFill>
              </a:rPr>
              <a:t>All downloads are free</a:t>
            </a:r>
          </a:p>
          <a:p>
            <a:r>
              <a:rPr lang="en-US" b="1" dirty="0">
                <a:solidFill>
                  <a:srgbClr val="000000"/>
                </a:solidFill>
              </a:rPr>
              <a:t>Search for OHTrac</a:t>
            </a:r>
          </a:p>
          <a:p>
            <a:endParaRPr lang="en-US"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12</a:t>
            </a:fld>
            <a:endParaRPr lang="en-US"/>
          </a:p>
        </p:txBody>
      </p:sp>
    </p:spTree>
    <p:extLst>
      <p:ext uri="{BB962C8B-B14F-4D97-AF65-F5344CB8AC3E}">
        <p14:creationId xmlns:p14="http://schemas.microsoft.com/office/powerpoint/2010/main" val="4149430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WE ARE ASKING EMS TO ENTER ONLY ESSENTIAL INFORMATION</a:t>
            </a:r>
          </a:p>
        </p:txBody>
      </p:sp>
      <p:sp>
        <p:nvSpPr>
          <p:cNvPr id="3" name="Content Placeholder 2"/>
          <p:cNvSpPr>
            <a:spLocks noGrp="1"/>
          </p:cNvSpPr>
          <p:nvPr>
            <p:ph idx="1"/>
          </p:nvPr>
        </p:nvSpPr>
        <p:spPr/>
        <p:txBody>
          <a:bodyPr>
            <a:normAutofit fontScale="92500"/>
          </a:bodyPr>
          <a:lstStyle/>
          <a:p>
            <a:r>
              <a:rPr lang="en-US" b="1" dirty="0"/>
              <a:t>3 mandatory fields to add patients</a:t>
            </a:r>
          </a:p>
          <a:p>
            <a:pPr lvl="1"/>
            <a:r>
              <a:rPr lang="en-US" b="1" dirty="0"/>
              <a:t>Patient Number / Triage Number</a:t>
            </a:r>
          </a:p>
          <a:p>
            <a:pPr lvl="1"/>
            <a:r>
              <a:rPr lang="en-US" b="1" dirty="0"/>
              <a:t>Patient Triage Level </a:t>
            </a:r>
          </a:p>
          <a:p>
            <a:pPr lvl="1"/>
            <a:r>
              <a:rPr lang="en-US" b="1" dirty="0"/>
              <a:t>Gender</a:t>
            </a:r>
          </a:p>
          <a:p>
            <a:r>
              <a:rPr lang="en-US" b="1" dirty="0"/>
              <a:t>Then, when patient(s) are transported add:</a:t>
            </a:r>
          </a:p>
          <a:p>
            <a:pPr lvl="1"/>
            <a:r>
              <a:rPr lang="en-US" b="1" dirty="0" err="1"/>
              <a:t>Enroute</a:t>
            </a:r>
            <a:r>
              <a:rPr lang="en-US" b="1" dirty="0"/>
              <a:t> status</a:t>
            </a:r>
          </a:p>
          <a:p>
            <a:pPr lvl="1"/>
            <a:r>
              <a:rPr lang="en-US" b="1" dirty="0"/>
              <a:t>Hospital location</a:t>
            </a:r>
          </a:p>
          <a:p>
            <a:r>
              <a:rPr lang="en-US" b="1" dirty="0"/>
              <a:t>This allows fire/EMS agencies flexibility in how patients are entered during the MCI incident</a:t>
            </a:r>
          </a:p>
        </p:txBody>
      </p:sp>
      <p:sp>
        <p:nvSpPr>
          <p:cNvPr id="4" name="Slide Number Placeholder 3"/>
          <p:cNvSpPr>
            <a:spLocks noGrp="1"/>
          </p:cNvSpPr>
          <p:nvPr>
            <p:ph type="sldNum" sz="quarter" idx="12"/>
          </p:nvPr>
        </p:nvSpPr>
        <p:spPr/>
        <p:txBody>
          <a:bodyPr/>
          <a:lstStyle/>
          <a:p>
            <a:fld id="{9AE610DD-8257-4499-B00D-469255FD424B}" type="slidenum">
              <a:rPr lang="en-US" smtClean="0"/>
              <a:pPr/>
              <a:t>13</a:t>
            </a:fld>
            <a:endParaRPr lang="en-US" dirty="0"/>
          </a:p>
        </p:txBody>
      </p:sp>
    </p:spTree>
    <p:extLst>
      <p:ext uri="{BB962C8B-B14F-4D97-AF65-F5344CB8AC3E}">
        <p14:creationId xmlns:p14="http://schemas.microsoft.com/office/powerpoint/2010/main" val="2616728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Select the Correct Incident</a:t>
            </a:r>
          </a:p>
        </p:txBody>
      </p:sp>
      <p:sp>
        <p:nvSpPr>
          <p:cNvPr id="3" name="Content Placeholder 2"/>
          <p:cNvSpPr>
            <a:spLocks noGrp="1"/>
          </p:cNvSpPr>
          <p:nvPr>
            <p:ph sz="half" idx="1"/>
          </p:nvPr>
        </p:nvSpPr>
        <p:spPr/>
        <p:txBody>
          <a:bodyPr/>
          <a:lstStyle/>
          <a:p>
            <a:r>
              <a:rPr lang="en-US" dirty="0"/>
              <a:t>After log on to OHTrac, the first step is to select the correct incident to begin entering patients</a:t>
            </a:r>
          </a:p>
          <a:p>
            <a:r>
              <a:rPr lang="en-US" dirty="0"/>
              <a:t>NOTE:  MCI incidents can not be created from the APP</a:t>
            </a:r>
          </a:p>
          <a:p>
            <a:pPr lvl="1"/>
            <a:r>
              <a:rPr lang="en-US" dirty="0"/>
              <a:t>More information on this later</a:t>
            </a:r>
          </a:p>
        </p:txBody>
      </p:sp>
      <p:pic>
        <p:nvPicPr>
          <p:cNvPr id="8" name="Picture 2"/>
          <p:cNvPicPr>
            <a:picLocks noGrp="1" noChangeAspect="1" noChangeArrowheads="1"/>
          </p:cNvPicPr>
          <p:nvPr>
            <p:ph sz="half" idx="2"/>
          </p:nvPr>
        </p:nvPicPr>
        <p:blipFill rotWithShape="1">
          <a:blip r:embed="rId3" cstate="print"/>
          <a:srcRect l="3207" r="3207"/>
          <a:stretch/>
        </p:blipFill>
        <p:spPr bwMode="auto">
          <a:xfrm>
            <a:off x="4876800" y="1676400"/>
            <a:ext cx="4038600" cy="4724399"/>
          </a:xfrm>
          <a:prstGeom prst="rect">
            <a:avLst/>
          </a:prstGeom>
          <a:noFill/>
          <a:ln w="9525">
            <a:noFill/>
            <a:miter lim="800000"/>
            <a:headEnd/>
            <a:tailEnd/>
          </a:ln>
          <a:effectLst/>
        </p:spPr>
      </p:pic>
    </p:spTree>
    <p:extLst>
      <p:ext uri="{BB962C8B-B14F-4D97-AF65-F5344CB8AC3E}">
        <p14:creationId xmlns:p14="http://schemas.microsoft.com/office/powerpoint/2010/main" val="40687312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Patient Entry is Simple to Accomplish</a:t>
            </a:r>
          </a:p>
        </p:txBody>
      </p:sp>
      <p:sp>
        <p:nvSpPr>
          <p:cNvPr id="3" name="Content Placeholder 2"/>
          <p:cNvSpPr>
            <a:spLocks noGrp="1"/>
          </p:cNvSpPr>
          <p:nvPr>
            <p:ph sz="half" idx="1"/>
          </p:nvPr>
        </p:nvSpPr>
        <p:spPr/>
        <p:txBody>
          <a:bodyPr/>
          <a:lstStyle/>
          <a:p>
            <a:r>
              <a:rPr lang="en-US" dirty="0"/>
              <a:t>The next step is to add patients.</a:t>
            </a:r>
          </a:p>
          <a:p>
            <a:r>
              <a:rPr lang="en-US" dirty="0"/>
              <a:t>Selecting the ADD PATIENTS tab “turns on” a bar code scanner which can be used to scan the barcode on the triage tag</a:t>
            </a:r>
          </a:p>
        </p:txBody>
      </p:sp>
      <p:pic>
        <p:nvPicPr>
          <p:cNvPr id="5" name="Content Placeholder 4" descr="Scan Triage Tag screen shot.png"/>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t="-479" b="32980"/>
          <a:stretch/>
        </p:blipFill>
        <p:spPr>
          <a:xfrm>
            <a:off x="4724400" y="1676400"/>
            <a:ext cx="4038600" cy="4848581"/>
          </a:xfrm>
          <a:prstGeom prst="rect">
            <a:avLst/>
          </a:prstGeom>
        </p:spPr>
      </p:pic>
      <p:sp>
        <p:nvSpPr>
          <p:cNvPr id="6" name="Right Arrow 5"/>
          <p:cNvSpPr/>
          <p:nvPr/>
        </p:nvSpPr>
        <p:spPr>
          <a:xfrm>
            <a:off x="4038600" y="2362200"/>
            <a:ext cx="838200" cy="45720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2543670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ight Arrow 2"/>
          <p:cNvSpPr/>
          <p:nvPr/>
        </p:nvSpPr>
        <p:spPr>
          <a:xfrm>
            <a:off x="1600200" y="990600"/>
            <a:ext cx="990600" cy="4572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ight Arrow 5"/>
          <p:cNvSpPr/>
          <p:nvPr/>
        </p:nvSpPr>
        <p:spPr>
          <a:xfrm>
            <a:off x="1600200" y="3810000"/>
            <a:ext cx="838200" cy="45720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pic>
        <p:nvPicPr>
          <p:cNvPr id="5" name="Picture 4" descr="Add patient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1600" y="0"/>
            <a:ext cx="3855697" cy="6858000"/>
          </a:xfrm>
          <a:prstGeom prst="rect">
            <a:avLst/>
          </a:prstGeom>
        </p:spPr>
      </p:pic>
    </p:spTree>
    <p:extLst>
      <p:ext uri="{BB962C8B-B14F-4D97-AF65-F5344CB8AC3E}">
        <p14:creationId xmlns:p14="http://schemas.microsoft.com/office/powerpoint/2010/main" val="5574998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AE610DD-8257-4499-B00D-469255FD424B}" type="slidenum">
              <a:rPr lang="en-US" smtClean="0"/>
              <a:pPr/>
              <a:t>17</a:t>
            </a:fld>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2667000" y="0"/>
            <a:ext cx="3855697" cy="6858000"/>
          </a:xfrm>
          <a:prstGeom prst="rect">
            <a:avLst/>
          </a:prstGeom>
          <a:noFill/>
          <a:ln w="9525">
            <a:noFill/>
            <a:miter lim="800000"/>
            <a:headEnd/>
            <a:tailEnd/>
          </a:ln>
          <a:effectLst/>
        </p:spPr>
      </p:pic>
      <p:sp>
        <p:nvSpPr>
          <p:cNvPr id="4" name="Right Arrow 3"/>
          <p:cNvSpPr/>
          <p:nvPr/>
        </p:nvSpPr>
        <p:spPr>
          <a:xfrm>
            <a:off x="3276600" y="533400"/>
            <a:ext cx="838200" cy="45720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00433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AE610DD-8257-4499-B00D-469255FD424B}" type="slidenum">
              <a:rPr lang="en-US" smtClean="0"/>
              <a:pPr/>
              <a:t>18</a:t>
            </a:fld>
            <a:endParaRPr lang="en-US" dirty="0"/>
          </a:p>
        </p:txBody>
      </p:sp>
      <p:sp>
        <p:nvSpPr>
          <p:cNvPr id="6" name="Right Arrow 5"/>
          <p:cNvSpPr/>
          <p:nvPr/>
        </p:nvSpPr>
        <p:spPr>
          <a:xfrm>
            <a:off x="1676400" y="3124200"/>
            <a:ext cx="838200" cy="45720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
        <p:nvSpPr>
          <p:cNvPr id="7" name="Right Arrow 6"/>
          <p:cNvSpPr/>
          <p:nvPr/>
        </p:nvSpPr>
        <p:spPr>
          <a:xfrm>
            <a:off x="1676400" y="3810000"/>
            <a:ext cx="838200" cy="45720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pic>
        <p:nvPicPr>
          <p:cNvPr id="2" name="Picture 1" descr="update patien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1600" y="0"/>
            <a:ext cx="3855697" cy="6858000"/>
          </a:xfrm>
          <a:prstGeom prst="rect">
            <a:avLst/>
          </a:prstGeom>
        </p:spPr>
      </p:pic>
    </p:spTree>
    <p:extLst>
      <p:ext uri="{BB962C8B-B14F-4D97-AF65-F5344CB8AC3E}">
        <p14:creationId xmlns:p14="http://schemas.microsoft.com/office/powerpoint/2010/main" val="36316781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dd patien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1600" y="0"/>
            <a:ext cx="3855697" cy="6858000"/>
          </a:xfrm>
          <a:prstGeom prst="rect">
            <a:avLst/>
          </a:prstGeom>
        </p:spPr>
      </p:pic>
      <p:sp>
        <p:nvSpPr>
          <p:cNvPr id="4" name="Right Arrow 3"/>
          <p:cNvSpPr/>
          <p:nvPr/>
        </p:nvSpPr>
        <p:spPr>
          <a:xfrm>
            <a:off x="1828800" y="609600"/>
            <a:ext cx="838200" cy="45720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31668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Objectives</a:t>
            </a:r>
          </a:p>
        </p:txBody>
      </p:sp>
      <p:sp>
        <p:nvSpPr>
          <p:cNvPr id="3" name="Content Placeholder 2"/>
          <p:cNvSpPr>
            <a:spLocks noGrp="1"/>
          </p:cNvSpPr>
          <p:nvPr>
            <p:ph idx="1"/>
          </p:nvPr>
        </p:nvSpPr>
        <p:spPr/>
        <p:txBody>
          <a:bodyPr>
            <a:normAutofit fontScale="92500" lnSpcReduction="10000"/>
          </a:bodyPr>
          <a:lstStyle/>
          <a:p>
            <a:r>
              <a:rPr lang="en-US" b="1" dirty="0"/>
              <a:t>Describe the purpose of OHTRAC</a:t>
            </a:r>
          </a:p>
          <a:p>
            <a:r>
              <a:rPr lang="en-US" b="1" dirty="0"/>
              <a:t>Describe how the app can be used by pre-hospital EMS providers</a:t>
            </a:r>
          </a:p>
          <a:p>
            <a:r>
              <a:rPr lang="en-US" b="1" dirty="0"/>
              <a:t>State the indications for the use of OHTRAC</a:t>
            </a:r>
          </a:p>
          <a:p>
            <a:r>
              <a:rPr lang="en-US" b="1" dirty="0"/>
              <a:t>Describe how to download the app</a:t>
            </a:r>
          </a:p>
          <a:p>
            <a:r>
              <a:rPr lang="en-US" b="1" dirty="0"/>
              <a:t>Describe where to get additional information</a:t>
            </a:r>
          </a:p>
          <a:p>
            <a:r>
              <a:rPr lang="en-US" b="1" dirty="0"/>
              <a:t>Describe why someone at each agency will need to be responsible for maintaining the agency user data base</a:t>
            </a:r>
          </a:p>
          <a:p>
            <a:endParaRPr lang="en-US" b="1"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2</a:t>
            </a:fld>
            <a:endParaRPr lang="en-US" dirty="0"/>
          </a:p>
        </p:txBody>
      </p:sp>
    </p:spTree>
    <p:extLst>
      <p:ext uri="{BB962C8B-B14F-4D97-AF65-F5344CB8AC3E}">
        <p14:creationId xmlns:p14="http://schemas.microsoft.com/office/powerpoint/2010/main" val="524376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AE610DD-8257-4499-B00D-469255FD424B}" type="slidenum">
              <a:rPr lang="en-US" smtClean="0"/>
              <a:pPr/>
              <a:t>20</a:t>
            </a:fld>
            <a:endParaRPr lang="en-US" dirty="0"/>
          </a:p>
        </p:txBody>
      </p:sp>
      <p:sp>
        <p:nvSpPr>
          <p:cNvPr id="6" name="Right Arrow 5"/>
          <p:cNvSpPr/>
          <p:nvPr/>
        </p:nvSpPr>
        <p:spPr>
          <a:xfrm>
            <a:off x="1676400" y="3124200"/>
            <a:ext cx="838200" cy="45720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
        <p:nvSpPr>
          <p:cNvPr id="7" name="Right Arrow 6"/>
          <p:cNvSpPr/>
          <p:nvPr/>
        </p:nvSpPr>
        <p:spPr>
          <a:xfrm>
            <a:off x="1676400" y="3886200"/>
            <a:ext cx="838200" cy="45720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pic>
        <p:nvPicPr>
          <p:cNvPr id="2" name="Picture 1" descr="Add patient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1600" y="0"/>
            <a:ext cx="3855697" cy="6858000"/>
          </a:xfrm>
          <a:prstGeom prst="rect">
            <a:avLst/>
          </a:prstGeom>
        </p:spPr>
      </p:pic>
    </p:spTree>
    <p:extLst>
      <p:ext uri="{BB962C8B-B14F-4D97-AF65-F5344CB8AC3E}">
        <p14:creationId xmlns:p14="http://schemas.microsoft.com/office/powerpoint/2010/main" val="8204472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HOSPITALS WILL ADD THIS INFORMATION</a:t>
            </a:r>
          </a:p>
        </p:txBody>
      </p:sp>
      <p:sp>
        <p:nvSpPr>
          <p:cNvPr id="3" name="Content Placeholder 2"/>
          <p:cNvSpPr>
            <a:spLocks noGrp="1"/>
          </p:cNvSpPr>
          <p:nvPr>
            <p:ph idx="1"/>
          </p:nvPr>
        </p:nvSpPr>
        <p:spPr/>
        <p:txBody>
          <a:bodyPr>
            <a:normAutofit/>
          </a:bodyPr>
          <a:lstStyle/>
          <a:p>
            <a:r>
              <a:rPr lang="en-US" b="1" dirty="0"/>
              <a:t>Upon arrival at ED, list patient as “arrived”</a:t>
            </a:r>
          </a:p>
          <a:p>
            <a:r>
              <a:rPr lang="en-US" b="1" dirty="0"/>
              <a:t>Additional identifying information will be added:</a:t>
            </a:r>
          </a:p>
          <a:p>
            <a:pPr lvl="1"/>
            <a:r>
              <a:rPr lang="en-US" b="1" dirty="0"/>
              <a:t>First and Last Name</a:t>
            </a:r>
          </a:p>
          <a:p>
            <a:pPr lvl="1"/>
            <a:r>
              <a:rPr lang="en-US" b="1" dirty="0"/>
              <a:t>Patient Age or Age Range</a:t>
            </a:r>
          </a:p>
          <a:p>
            <a:pPr lvl="1"/>
            <a:r>
              <a:rPr lang="en-US" b="1" dirty="0"/>
              <a:t>Any other information that will assist with patient identification such as a </a:t>
            </a:r>
            <a:r>
              <a:rPr lang="en-US" b="1" dirty="0" err="1"/>
              <a:t>tatto</a:t>
            </a:r>
            <a:r>
              <a:rPr lang="en-US" b="1" dirty="0"/>
              <a:t> or other identifying mark</a:t>
            </a:r>
          </a:p>
        </p:txBody>
      </p:sp>
      <p:sp>
        <p:nvSpPr>
          <p:cNvPr id="4" name="Slide Number Placeholder 3"/>
          <p:cNvSpPr>
            <a:spLocks noGrp="1"/>
          </p:cNvSpPr>
          <p:nvPr>
            <p:ph type="sldNum" sz="quarter" idx="12"/>
          </p:nvPr>
        </p:nvSpPr>
        <p:spPr/>
        <p:txBody>
          <a:bodyPr/>
          <a:lstStyle/>
          <a:p>
            <a:fld id="{9AE610DD-8257-4499-B00D-469255FD424B}" type="slidenum">
              <a:rPr lang="en-US" smtClean="0"/>
              <a:pPr/>
              <a:t>21</a:t>
            </a:fld>
            <a:endParaRPr lang="en-US" dirty="0"/>
          </a:p>
        </p:txBody>
      </p:sp>
    </p:spTree>
    <p:extLst>
      <p:ext uri="{BB962C8B-B14F-4D97-AF65-F5344CB8AC3E}">
        <p14:creationId xmlns:p14="http://schemas.microsoft.com/office/powerpoint/2010/main" val="42419557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OHTRAC IS HIPAA COMPLIANT</a:t>
            </a:r>
          </a:p>
        </p:txBody>
      </p:sp>
      <p:sp>
        <p:nvSpPr>
          <p:cNvPr id="3" name="Content Placeholder 2"/>
          <p:cNvSpPr>
            <a:spLocks noGrp="1"/>
          </p:cNvSpPr>
          <p:nvPr>
            <p:ph idx="1"/>
          </p:nvPr>
        </p:nvSpPr>
        <p:spPr/>
        <p:txBody>
          <a:bodyPr/>
          <a:lstStyle/>
          <a:p>
            <a:r>
              <a:rPr lang="en-US" b="1" dirty="0"/>
              <a:t>No medical information is added to OHTrac</a:t>
            </a:r>
          </a:p>
          <a:p>
            <a:r>
              <a:rPr lang="en-US" b="1" dirty="0"/>
              <a:t>Electronic tracking of users is performed to ensure HIPPA compliance.</a:t>
            </a:r>
          </a:p>
          <a:p>
            <a:endParaRPr lang="en-US" dirty="0"/>
          </a:p>
        </p:txBody>
      </p:sp>
    </p:spTree>
    <p:extLst>
      <p:ext uri="{BB962C8B-B14F-4D97-AF65-F5344CB8AC3E}">
        <p14:creationId xmlns:p14="http://schemas.microsoft.com/office/powerpoint/2010/main" val="17491410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When is OHTrac Used?</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9AE610DD-8257-4499-B00D-469255FD424B}" type="slidenum">
              <a:rPr lang="en-US" smtClean="0"/>
              <a:pPr/>
              <a:t>23</a:t>
            </a:fld>
            <a:endParaRPr lang="en-US" dirty="0"/>
          </a:p>
        </p:txBody>
      </p:sp>
    </p:spTree>
    <p:extLst>
      <p:ext uri="{BB962C8B-B14F-4D97-AF65-F5344CB8AC3E}">
        <p14:creationId xmlns:p14="http://schemas.microsoft.com/office/powerpoint/2010/main" val="36028441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Indications for Using OHTrac</a:t>
            </a:r>
          </a:p>
        </p:txBody>
      </p:sp>
      <p:sp>
        <p:nvSpPr>
          <p:cNvPr id="3" name="Content Placeholder 2"/>
          <p:cNvSpPr>
            <a:spLocks noGrp="1"/>
          </p:cNvSpPr>
          <p:nvPr>
            <p:ph idx="1"/>
          </p:nvPr>
        </p:nvSpPr>
        <p:spPr>
          <a:xfrm>
            <a:off x="457200" y="1371600"/>
            <a:ext cx="8229600" cy="4754563"/>
          </a:xfrm>
        </p:spPr>
        <p:txBody>
          <a:bodyPr>
            <a:noAutofit/>
          </a:bodyPr>
          <a:lstStyle/>
          <a:p>
            <a:r>
              <a:rPr lang="en-US" altLang="en-US" sz="2800" b="1" dirty="0"/>
              <a:t>A Mass Casualty Incident is defined as:</a:t>
            </a:r>
          </a:p>
          <a:p>
            <a:pPr lvl="1"/>
            <a:r>
              <a:rPr lang="en-US" altLang="en-US" sz="2400" b="1" dirty="0">
                <a:solidFill>
                  <a:srgbClr val="FF0000"/>
                </a:solidFill>
              </a:rPr>
              <a:t>an emergency event that results in ten or more persons being injured, incapacitated, made ill, or killed (Ohio Revised Code 4766.01)</a:t>
            </a:r>
          </a:p>
          <a:p>
            <a:pPr lvl="1">
              <a:buFont typeface="Wingdings 2" pitchFamily="18" charset="2"/>
              <a:buNone/>
            </a:pPr>
            <a:endParaRPr lang="en-US" altLang="en-US" sz="900" b="1" dirty="0">
              <a:solidFill>
                <a:srgbClr val="FF0000"/>
              </a:solidFill>
            </a:endParaRPr>
          </a:p>
          <a:p>
            <a:pPr lvl="1"/>
            <a:r>
              <a:rPr lang="en-US" altLang="en-US" sz="2400" b="1" dirty="0">
                <a:solidFill>
                  <a:srgbClr val="FF0000"/>
                </a:solidFill>
              </a:rPr>
              <a:t>OR the resources needed to respond exceed the local jurisdiction’s capabilities</a:t>
            </a:r>
          </a:p>
          <a:p>
            <a:pPr lvl="1"/>
            <a:r>
              <a:rPr lang="en-US" altLang="en-US" sz="2400" b="1" dirty="0">
                <a:solidFill>
                  <a:srgbClr val="FF0000"/>
                </a:solidFill>
              </a:rPr>
              <a:t>OR it is determined to be an MCI at the discretion of the on scene Incident Commander</a:t>
            </a:r>
          </a:p>
          <a:p>
            <a:pPr lvl="1">
              <a:buFont typeface="Wingdings 2" pitchFamily="18" charset="2"/>
              <a:buNone/>
            </a:pPr>
            <a:endParaRPr lang="en-US" altLang="en-US" sz="900" b="1" dirty="0">
              <a:solidFill>
                <a:srgbClr val="FF0000"/>
              </a:solidFill>
            </a:endParaRPr>
          </a:p>
          <a:p>
            <a:pPr lvl="1"/>
            <a:r>
              <a:rPr lang="en-US" altLang="en-US" sz="2400" b="1" dirty="0">
                <a:solidFill>
                  <a:srgbClr val="FF0000"/>
                </a:solidFill>
              </a:rPr>
              <a:t>OR patients are transported to more than one hospital</a:t>
            </a:r>
          </a:p>
          <a:p>
            <a:pPr>
              <a:buFont typeface="Wingdings 2" pitchFamily="18" charset="2"/>
              <a:buNone/>
            </a:pPr>
            <a:r>
              <a:rPr lang="en-US" altLang="en-US" sz="2800" b="1" dirty="0"/>
              <a:t>It is assumed that each jurisdiction will follow their local MCI plan as directed. </a:t>
            </a:r>
            <a:endParaRPr lang="en-US" altLang="en-US" sz="2400" b="1"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24</a:t>
            </a:fld>
            <a:endParaRPr lang="en-US"/>
          </a:p>
        </p:txBody>
      </p:sp>
    </p:spTree>
    <p:extLst>
      <p:ext uri="{BB962C8B-B14F-4D97-AF65-F5344CB8AC3E}">
        <p14:creationId xmlns:p14="http://schemas.microsoft.com/office/powerpoint/2010/main" val="26369329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How Do I Log On To OHTrac?</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9AE610DD-8257-4499-B00D-469255FD424B}" type="slidenum">
              <a:rPr lang="en-US" smtClean="0"/>
              <a:pPr/>
              <a:t>25</a:t>
            </a:fld>
            <a:endParaRPr lang="en-US" dirty="0"/>
          </a:p>
        </p:txBody>
      </p:sp>
    </p:spTree>
    <p:extLst>
      <p:ext uri="{BB962C8B-B14F-4D97-AF65-F5344CB8AC3E}">
        <p14:creationId xmlns:p14="http://schemas.microsoft.com/office/powerpoint/2010/main" val="31633175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Log On to OHTrac</a:t>
            </a:r>
          </a:p>
        </p:txBody>
      </p:sp>
      <p:sp>
        <p:nvSpPr>
          <p:cNvPr id="3" name="Content Placeholder 2"/>
          <p:cNvSpPr>
            <a:spLocks noGrp="1"/>
          </p:cNvSpPr>
          <p:nvPr>
            <p:ph idx="1"/>
          </p:nvPr>
        </p:nvSpPr>
        <p:spPr/>
        <p:txBody>
          <a:bodyPr>
            <a:normAutofit/>
          </a:bodyPr>
          <a:lstStyle/>
          <a:p>
            <a:r>
              <a:rPr lang="en-US" b="1" dirty="0"/>
              <a:t>Once you have downloaded the app, you will need to:</a:t>
            </a:r>
          </a:p>
          <a:p>
            <a:pPr lvl="1"/>
            <a:r>
              <a:rPr lang="en-US" b="1" dirty="0"/>
              <a:t>Request access to OHTrac</a:t>
            </a:r>
          </a:p>
          <a:p>
            <a:pPr lvl="1"/>
            <a:r>
              <a:rPr lang="en-US" b="1" dirty="0"/>
              <a:t>Have have your agency added to OHTrac </a:t>
            </a:r>
          </a:p>
          <a:p>
            <a:pPr lvl="1"/>
            <a:r>
              <a:rPr lang="en-US" b="1" dirty="0"/>
              <a:t>Then add users for your agency</a:t>
            </a:r>
          </a:p>
          <a:p>
            <a:r>
              <a:rPr lang="en-US" b="1" dirty="0"/>
              <a:t>After you have downloaded the app </a:t>
            </a:r>
            <a:r>
              <a:rPr lang="en-US" b="1" u="sng" dirty="0"/>
              <a:t>and have access to OHTrac</a:t>
            </a:r>
            <a:r>
              <a:rPr lang="en-US" b="1" dirty="0"/>
              <a:t>, you will be able to log on </a:t>
            </a:r>
          </a:p>
          <a:p>
            <a:endParaRPr lang="en-US"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26</a:t>
            </a:fld>
            <a:endParaRPr lang="en-US" dirty="0"/>
          </a:p>
        </p:txBody>
      </p:sp>
    </p:spTree>
    <p:extLst>
      <p:ext uri="{BB962C8B-B14F-4D97-AF65-F5344CB8AC3E}">
        <p14:creationId xmlns:p14="http://schemas.microsoft.com/office/powerpoint/2010/main" val="20419485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644" y="32657"/>
            <a:ext cx="8229600" cy="1143000"/>
          </a:xfrm>
        </p:spPr>
        <p:txBody>
          <a:bodyPr/>
          <a:lstStyle/>
          <a:p>
            <a:r>
              <a:rPr lang="en-US" b="1" dirty="0"/>
              <a:t>Log In Page</a:t>
            </a:r>
          </a:p>
        </p:txBody>
      </p:sp>
      <p:sp>
        <p:nvSpPr>
          <p:cNvPr id="5" name="Slide Number Placeholder 4"/>
          <p:cNvSpPr>
            <a:spLocks noGrp="1"/>
          </p:cNvSpPr>
          <p:nvPr>
            <p:ph type="sldNum" sz="quarter" idx="12"/>
          </p:nvPr>
        </p:nvSpPr>
        <p:spPr/>
        <p:txBody>
          <a:bodyPr/>
          <a:lstStyle/>
          <a:p>
            <a:fld id="{9AE610DD-8257-4499-B00D-469255FD424B}" type="slidenum">
              <a:rPr lang="en-US" smtClean="0"/>
              <a:pPr/>
              <a:t>27</a:t>
            </a:fld>
            <a:endParaRPr lang="en-US"/>
          </a:p>
        </p:txBody>
      </p:sp>
      <p:pic>
        <p:nvPicPr>
          <p:cNvPr id="4" name="Picture 3" descr="new log 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1600" y="1143000"/>
            <a:ext cx="3855697" cy="5715000"/>
          </a:xfrm>
          <a:prstGeom prst="rect">
            <a:avLst/>
          </a:prstGeom>
        </p:spPr>
      </p:pic>
    </p:spTree>
    <p:extLst>
      <p:ext uri="{BB962C8B-B14F-4D97-AF65-F5344CB8AC3E}">
        <p14:creationId xmlns:p14="http://schemas.microsoft.com/office/powerpoint/2010/main" val="35939193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GENERIC LOG ON</a:t>
            </a:r>
          </a:p>
        </p:txBody>
      </p:sp>
      <p:sp>
        <p:nvSpPr>
          <p:cNvPr id="3" name="Content Placeholder 2"/>
          <p:cNvSpPr>
            <a:spLocks noGrp="1"/>
          </p:cNvSpPr>
          <p:nvPr>
            <p:ph idx="1"/>
          </p:nvPr>
        </p:nvSpPr>
        <p:spPr/>
        <p:txBody>
          <a:bodyPr>
            <a:normAutofit/>
          </a:bodyPr>
          <a:lstStyle/>
          <a:p>
            <a:r>
              <a:rPr lang="en-US" b="1" dirty="0"/>
              <a:t>Fire/EMS providers have requested generic log for the OHTrac App. If your agency decides to use this option, there are several things to consider:</a:t>
            </a:r>
          </a:p>
          <a:p>
            <a:pPr lvl="1"/>
            <a:r>
              <a:rPr lang="en-US" b="1" dirty="0"/>
              <a:t>A valid email address for each user is required when setting up an account.</a:t>
            </a:r>
          </a:p>
          <a:p>
            <a:pPr lvl="2"/>
            <a:r>
              <a:rPr lang="en-US" b="1" dirty="0">
                <a:solidFill>
                  <a:srgbClr val="FF0000"/>
                </a:solidFill>
              </a:rPr>
              <a:t>Someone within your agency will need to monitor the email address used for the log on to keep your generic log on(s) ACTIVE</a:t>
            </a:r>
            <a:r>
              <a:rPr lang="en-US" b="1" dirty="0"/>
              <a:t> (See next slide for details)</a:t>
            </a:r>
          </a:p>
          <a:p>
            <a:endParaRPr lang="en-US"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28</a:t>
            </a:fld>
            <a:endParaRPr lang="en-US"/>
          </a:p>
        </p:txBody>
      </p:sp>
    </p:spTree>
    <p:extLst>
      <p:ext uri="{BB962C8B-B14F-4D97-AF65-F5344CB8AC3E}">
        <p14:creationId xmlns:p14="http://schemas.microsoft.com/office/powerpoint/2010/main" val="5770802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FACILITY ADMINISTRATOR </a:t>
            </a:r>
            <a:br>
              <a:rPr lang="en-US" b="1" dirty="0"/>
            </a:br>
            <a:r>
              <a:rPr lang="en-US" b="1" dirty="0"/>
              <a:t>PERMISSION LEVEL</a:t>
            </a:r>
          </a:p>
        </p:txBody>
      </p:sp>
      <p:sp>
        <p:nvSpPr>
          <p:cNvPr id="3" name="Content Placeholder 2"/>
          <p:cNvSpPr>
            <a:spLocks noGrp="1"/>
          </p:cNvSpPr>
          <p:nvPr>
            <p:ph idx="1"/>
          </p:nvPr>
        </p:nvSpPr>
        <p:spPr/>
        <p:txBody>
          <a:bodyPr>
            <a:normAutofit fontScale="32500" lnSpcReduction="20000"/>
          </a:bodyPr>
          <a:lstStyle/>
          <a:p>
            <a:r>
              <a:rPr lang="en-US" sz="7200" b="1" dirty="0"/>
              <a:t>There are 2 relevant permission levels on OHTrac for Fire / EMS personnel.</a:t>
            </a:r>
          </a:p>
          <a:p>
            <a:pPr lvl="1"/>
            <a:r>
              <a:rPr lang="en-US" sz="7200" b="1" dirty="0"/>
              <a:t>Facility ADMINISTRATOR and Facility USER</a:t>
            </a:r>
          </a:p>
          <a:p>
            <a:pPr marL="457200" lvl="1" indent="0">
              <a:buNone/>
            </a:pPr>
            <a:endParaRPr lang="en-US" sz="7200" b="1" dirty="0"/>
          </a:p>
          <a:p>
            <a:r>
              <a:rPr lang="en-US" sz="7200" b="1" dirty="0"/>
              <a:t>A facility ADMINISTRATOR(s) will need to be appointed at each agency to:</a:t>
            </a:r>
          </a:p>
          <a:p>
            <a:pPr lvl="1"/>
            <a:r>
              <a:rPr lang="en-US" sz="7200" b="1" dirty="0"/>
              <a:t>Complete OHTrac Facility ADMINISTRATOR training module (30-45 minutes)</a:t>
            </a:r>
          </a:p>
          <a:p>
            <a:pPr lvl="1"/>
            <a:r>
              <a:rPr lang="en-US" sz="7200" b="1" dirty="0"/>
              <a:t>Add users to the </a:t>
            </a:r>
            <a:r>
              <a:rPr lang="en-US" sz="7200" b="1" dirty="0" err="1"/>
              <a:t>SurgeNet</a:t>
            </a:r>
            <a:r>
              <a:rPr lang="en-US" sz="7200" b="1" dirty="0"/>
              <a:t>/</a:t>
            </a:r>
            <a:r>
              <a:rPr lang="en-US" sz="7200" b="1" dirty="0" err="1"/>
              <a:t>OHTrac</a:t>
            </a:r>
            <a:r>
              <a:rPr lang="en-US" sz="7200" b="1" dirty="0"/>
              <a:t> System</a:t>
            </a:r>
          </a:p>
          <a:p>
            <a:pPr lvl="1"/>
            <a:r>
              <a:rPr lang="en-US" sz="7200" b="1" dirty="0">
                <a:solidFill>
                  <a:srgbClr val="FF0000"/>
                </a:solidFill>
              </a:rPr>
              <a:t>If generic log-on is used monitor the valid email address for the 6 month log on email reminder</a:t>
            </a:r>
          </a:p>
          <a:p>
            <a:pPr lvl="1"/>
            <a:r>
              <a:rPr lang="en-US" sz="7200" b="1" dirty="0"/>
              <a:t>If individual USER NAMES and PASSWORDS are used by your agency, reset forgotten passwords</a:t>
            </a:r>
          </a:p>
          <a:p>
            <a:endParaRPr lang="en-US" sz="5100" dirty="0">
              <a:solidFill>
                <a:srgbClr val="000000"/>
              </a:solidFill>
            </a:endParaRPr>
          </a:p>
          <a:p>
            <a:pPr lvl="1"/>
            <a:endParaRPr lang="en-US" dirty="0"/>
          </a:p>
          <a:p>
            <a:pPr lvl="1"/>
            <a:endParaRPr lang="en-US" dirty="0"/>
          </a:p>
          <a:p>
            <a:pPr lvl="1"/>
            <a:endParaRPr lang="en-US" dirty="0"/>
          </a:p>
          <a:p>
            <a:pPr lvl="1"/>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29</a:t>
            </a:fld>
            <a:endParaRPr lang="en-US" dirty="0"/>
          </a:p>
        </p:txBody>
      </p:sp>
    </p:spTree>
    <p:extLst>
      <p:ext uri="{BB962C8B-B14F-4D97-AF65-F5344CB8AC3E}">
        <p14:creationId xmlns:p14="http://schemas.microsoft.com/office/powerpoint/2010/main" val="3620540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AE610DD-8257-4499-B00D-469255FD424B}" type="slidenum">
              <a:rPr lang="en-US" smtClean="0"/>
              <a:pPr/>
              <a:t>3</a:t>
            </a:fld>
            <a:endParaRPr lang="en-US" dirty="0"/>
          </a:p>
        </p:txBody>
      </p:sp>
      <p:sp>
        <p:nvSpPr>
          <p:cNvPr id="6" name="AutoShape 2" descr="data:image/jpeg;base64,/9j/4AAQSkZJRgABAQAAAQABAAD/2wCEAAkGBggGEBQIBwgUFRQVFxIXGRYWFyAZGBweHRweHhgYGhoiJzIqIB0nGR4cHy8gIycpLSw4Gh8xODAqNSYrLSkBCQoKDgwOGg8OFjUjHiQ1NTU1NTU1LDUzLjUwNTU1MzIxKTU1NTU0NTU2NTQpNSwtLDY1LCw0LCw2LCwsKSwsKf/AABEIAMIBAwMBIgACEQEDEQH/xAAcAAEBAQEAAwEBAAAAAAAAAAAABwYFAwQIAgH/xAA/EAACAQMCAwIKCAUEAwEAAAAAAQIDBBEFBgcSIRMxFBciNUFRYZKy0jJSU1VxcnOjFRaBg7MIQpGhI7HBM//EABsBAQACAwEBAAAAAAAAAAAAAAAEBQMGBwIB/8QAMhEBAAEDAAMPBAMBAAAAAAAAAAECAwQFETQGExQVFjEzUlNhcXKRsdESQVGBMpLBIf/aAAwDAQACEQMRAD8AuIAAAAAAAAAAAAAAABLeJe9Nc2/eRtdLvuSDpQljkhLq5STeZRb9CKkRLjJ5wj+hT+KZGyqppt64leaCtUXcv6blMTGqef8A653jQ3X96/tUvlHjQ3X96/tUvlMsCq32vrS3vi/F7Gn+sfDU+NDdf3r+1S+UeNDdf3r+1S+UywG+19aTi/F7Gn+sfDU+NDdf3r+1S+U0vDze+va7fws9Sv8AnpuNRuPJCPdHp1UU+/2kxNjwm850/wAlX4TLauVzXETVKFpDCxqMW5VTapiYiftC7AAuXNQAAAAAAAAAAAAAAAAAAAAAAAAAAAAAAAAiXGTzhH9Cn8Uy2kS4yecI/oU/imRMvo2wbnds/UsKACodEAAANjwm850/yVfhMcbHhN5zp/kq/CZbPSU+KBpLZLvln2XYAF65UAAAAAAAAAAAAAAAAAAAAAAAAAAAAAAAAES4yecI/oU/imW0iXGTzhH9Cn8UyJl9G2Dc7tn6lhQAVDogAABseE3nOn+Sr8JjjY8JvOdP8lX4TLZ6SnxQNJbJd8s+y7AAvXKgAAAAAAAAAAAAAAAAAAAAAAABko3ZxN1vQ72tp9rGk4QkkuaDb7k+rz7Srs+e+IvnS5/PH4YkTLrqppiaZbBoDHtX79VN2nXGr7+MOt449xfUoe4/mHjj3F9Sh7j+YwwK7f7nWblxVh9lDc+OPcX1KHuP5h449xfUoe4/mMMBv9zrHFWH2UNz449xfUoe4/mM1uLcd5uesr2/UeZRUPIWFhNtel+tnLB5qu11RqmWazg49mr67VuIkABjTAAADo6Drt1tyur+xUedKS8pZXVYfQ5wPsTMTrh4roprpmmqNcS3Pjj3F9Sh7j+YeOPcX1KHuP5jDAy7/c6yBxVh9lDc+OPcX1KHuP5h449xfUoe4/mMMBv9zrHFWH2UNz449xfUoe4/mO3sviVrW4L6jp15GlyT7TPLFp+TCUlh59aRKzU8L/O1t/e/xTMlu9cmuImr7oubo3EoxrlVNqImKZ9l+ABcObgAAAAAAAAAAAAAAADPnviL50ufzx+GJ9CM+e+IvnS5/PH4YkHN/hHi2fcztNfl/wBhnAAVbfQAAAAAAAAAAAAAAAAAADU8L/O1t/e/xTMsanhf52tv73+KZltdJT4whaQ2W75avaV+ABeuUAAAAAAAAAAAAAAAADPnviL50ufzx+GJ9CM+e+IvnS5/PH4YkHN/hHi2fcztNfl/2GcABVt9AAAAAAAAAAAAAAAAAAANTwv87W397/FMyxqeF/na2/vf4pmW10lPjCFpDZbvlq9pX4AF65QAAAAAAAAAAAAAAAAMlG7OGOt65e1tQtZ0VCck1zTafcl1WPYVcGO5apuRqqTcPNu4dc12ueY1Il4nNxfaUPffyjxObi+0oe+/lLaDBwO2s+UWZ3eiJeJzcX2lD338o8Tm4vtKHvv5S2gcDtnKLM7vREvE5uL7Sh77+UzO49uXm16ysr9wcnFT8h5WG2vUuvRn0mRLjJ5wj+hT+KZgyMei3R9VK20RpfIy8je7urVqn7MKACvbcAAAdHQNCutx11YWLjztSflPC6LL64OcbHhN5zp/kq/CZLdMVVREomZdqs49dynniJl7Pic3F9pQ99/KPE5uL7Sh77+UtoLPgdto3KLM7vREvE5uL7Sh77+UeJzcX2lD338pbQOB2zlFmd3oiXic3F9pQ99/KdrZfDXWdv31HUbydJwh2meWTb8qEorCx62ipg+04tumYmGO7p7Lu0VW6tWqY1c35AASlGAAAAAAAAAAAAAAAAAAAAAAAAES4yecI/oU/imW0iXGTzhH9Cn8UyJl9G2Dc7tn6lhQAVDogAABseE3nOn+Sr8JjjY8JvOdP8lX4TLZ6SnxQNJbJd8s+y7AAvXKgAAAAAAAAAAAAAAAAAAAAAAAAAAAAAAAAiXGTzhH9Cn8Uy2kS4yecI/oU/imRMvo2wbnds/UsKACodEAAANjwm850/yVfhMcbHhN5zp/kq/CZbPSU+KBpLZLvln2XYAF65UAAAAAAAAAAAAAAAAAAAAAAAAAAAATTjHxD1HZ/g1joGHcVpSk8x5/JXkqKj65SfT8rApYJvwb4hX29IXFtrco9vRlF9I8nkSWMY9aknn8yNjcbt0K0rS0651ejCtFNypymlJJR522n3Lk8r8AOuS3iXsvXNwXkbrS7HngqUI554R6qUm1iUk/SjaWO+9s6l2jtNcoS7KLnP8A8iXLFdHJ5/25a693Ves9nRN06LuPmWj6nSrOGOZQllr1Nr1e0x3LcXKfplMwsyvDu77biJnvRbxX7r+6v3aXzDxX7r+6v3aXzFi1be+3dCn4Lqes0ac+nkSmuZZ7spd39T3bfX9Lu6D1S31ClKhFSbqxmnBKP0std2PT6iNwKj8yueUuV1afSflEPFfuv7q/dpfMPFfuv7q/dpfMV2fELasIRry3Bb8spOCfaLDaSbX9FKOfxRwNs7g1y91WvY32u2NShF3HLRpSTrx5Z4jzrH+1dH17xwKj8ycpcrq0+k/LA+K/df3V+7S+Y0vDzY+vaFfwvNSsOSmo1E5c8Jd6wuik33+w3ur7327oM/BtU1mjTn0zCU1zLPdlLqv6nQ0zV9P1qn4Vpd5Tqwy1zU5KSz6U2u5+w9U4lFMxMTLFf3QZN63Vbqpp1TGrmn5e4DN3HEjaVrN0K24bdSTaa508Nd6bXQ6U9x6RTt/4vLUqXg/T/wA3Ouz6vlXld30un4ktr7pAz9xxA2vawhXra9bqNTLg+dPmSbi2sejmTWe7ozuW1zRvIRuLarGcJpSjKLzFp9U013pr0geQAAAAAAAAAAAAAAAAAAAAAAAA+Ytwbv8A4xuJ63TsZ3VK2qLs6dPvcaXSMk0n5Lq+Xlp/SwfTVamq0XSk3iSaeHh9fU/QcDa/D/b+zZzr6HZOEqiUZNzlPonnC5m8dfV7AIJsvdH8B3CtQnZToU7qpOEqc++Ma0srq0vJjU5XnHdH0s6u5dGs9w7xlpuo03KlUnRUoptZStoyxldV1XoLDubhvtvd9ZX2tWLnUjBQTVScfJTbSxFpd8n1PJ4v9A8OW43aSd0uV9o6kvRDkXk5x9BY7gIVp2zdGq7pe26lq3aqpWXZ80u6NGU1HmznHMl6cnv8L7ZaRuO9stMjiNNahThHLfSE8Qi2+/uXf6iz0eH+gUL/APmWnaPwrMpc/PLGZRcH5OcfRbXcfzTOH+gaPeT16xtHG4qOq5T55NNzeZ+S3hZfsAgXDK2utXr3dSro9nd1WlKfhs+Vxy5Oc4pp5bf0pd66es7uztEvdEstYjHUbSpbzsriXJb3MazhPD5MpPouRyWX38qKfrXB/aGu1pX13pmJzbcnTnKCk33ycU8Zb72l1Oppmw9v6PaVdFsLBQo1oyjUSb5pqSafNPPN3N469PRgCRcBNjaNr1OrrOqW3aVKNemqXlSSi4JT5sJrmy2uksryfaz8cOZTjujUJUlmWdSx+Pa9P+yzbY2hpGzqc7XRLdwhOXPJOcpdcJZzJv0JHr6VsDQNFu6mu2Fo416jqOU+eTT53zT8lvCy/UgIjwa0/b+v3V5V3j2c6uFKKryxluUnWl1azJPl9qyza7VuOHeh2+ofy/dXFWEaNSVxFOphwWUlCeIxUnlqLUsvLecJtajWuEO0NerSvrvTMVJtuTpzlBSb6uTinjLfVvHU62jbI0HQbaek6fp0VSqJqonmTnlYfPJ9X0fr6ejAEIt6NprGmXmoaBtayt7aHOpVrmrKtXyopqNFtZjJ5jj0ZfpP5oVScto6hCUm0rujherMqOcf1K3acFNlWknUjpTllSWJ1JyisprOG+9JvDecd669ToW3DDbNpaVdDo2Ulb1pQnOHaTeZRaaaecruXc/QBDv5N0dbX/mTwZ+FdrjtOeXd2vJy8ueXGPZn2li4JzlU0K0c5N//ALrr6lWqJL/jodbxfaB4B/LXgb8F5ubk55Zzzc30s5+l17zp6DoNjtq3hpmlUnClDm5YuTljmk5Pq+v0mwOgAAAAAAAAAAAAAAAAAAAAAAACecdry4sdJda0rzhLtqPlQk4v056okdnRVfSnrdTiDUp3SVRq1dZubcZNRSSnzZaw08en+pVv9QHmd/rUf/pK3w5t9Q25S3Rp1N9vTlWdZZbU6anKOcPucEk+mOnNnLwBRODe9LmGk3Gpbp1CTo29RqNaq3KWGk3DPfLymkl1flJL0I9p8fdGS8Jei3vYc3Iq/Zx5M/jzf1xnPsMTT1y635tmrpdpRiq9lOlKdOlFR7Sks4moJJZTy2o/Z5/3YOHYa1pl1pMNJ1PetenDopWcLNTxifMmqmUms4l9LPsAvWscRdB0awhuKpdOdGpjs+RZlNvPkpPGGsPOcYw8kb4mcXrXd1vRjoVS4t6kKknJN8uYuPR80H16+hnj39tK40vQrCtaV61ShTq3DfaUnTklWadOUocz5VmLSbfXtF3Zw+fxH3lo+6bGwttIsZRlbwUKknDEYNxSVJNd6bjKXo+j+OA+idpSlPT7SU5Nt29u228tvs45bb737SW8dN9atY16O2dCrzpupGE5zpvlnJyk4wpqS6pdMv15S7s5qOz2padZuL6eDW3+OJHuP2gahY3lDdVpTbpxjTjKSWVCcJNwcvZLKSfrWPSgF9wi31t+NK/0HcVStX5o80IzdPl9LfNKWJxT6NNLOe5lB3DxGWwrW1q7rs5yrVotTVvyyipxS5n5TXR5yu8we4v9QlTUaNO32tYVYXMp0+bnjGcfbCCTblzPpnCeO7r3erxyrapX0/TKuv04RuJdvKpGCajFtQfLht9UsJ9e/IFH29xa0Tcla4o2lOrGlb03UncTSVJJd/XOfXjp15WcGt/qI27Tk3T027lTUuXtFCKT9WE5elLKTw/Yj3dzbfrX211p+i0PL8FtZKMfpSUOScksdZSaT6elv2ky0jfug2W26+2buhLwmTqJR5OknKScajl3Jx6d/XyEBbNS4j7f03T47kld89CeFDkWZyl18hReMS6PKeMYZnqHHLSVUpUtT0e8toVsOFWtTSg4/XznrHu8qOV1MRZaDZaPtmMd6W10oVbl16boxTnSzBRg5KTwlJKXf08tdzwzO/zHfbZjbVdob0r3Lm4xVrOnPmprujTcG5RfXycQ7+mALlu3ibpm1LinpPgle4uKiUlSoQ5pYecenveH0WX0z6s/jZ3FLS933FTSoWdehXppt060FF9OkksN4kvSnh/jh4wHFee3ql/QqardXlje9nSzXpU+ekljPN0kpPlblHMOvTueD8cLtz7gnrD0S212d/ZxU+etKLxhQzGacvKT7TEO9p5ff0YF1AAAAAAAAAAAAAAAAAAAAAAAB461ClcLkrU1Jd+JLK/7ELelTj2UKUVHr5KSS69/QAD80rO2t3z0LeEX3ZjFJ/h0PD/B9O5u3/h9Lnznm7OPNn15x3gAezOnCqnCpFNPo01lP8UeCGl2NOPY07Kmo5zyqCSz68Y7wAPZjGMEowjhLoku4/koqfkyWU/QAB61DSdPtJdrbWNKEvrRhFP/AJSPNWtaFzjt6MZY7uZJ/wDsAD9qKglGKwl0wj15aVYVJ+ETsqTn387hHm/HOMgAexOEai5KkU0+9Pqj1rfSdPs32trY0oS9cYRi/wDlIADyXNlbXy5Lu3hNL0TipL/sW1lbWS5LS3hBeqEVFf8ACP6APMAAAAAAAAAAAAA//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2" name="Picture 1" descr="Screen Shot 2018-08-10 at 1.25.2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0" y="1066800"/>
            <a:ext cx="4724400" cy="2819400"/>
          </a:xfrm>
          <a:prstGeom prst="rect">
            <a:avLst/>
          </a:prstGeom>
        </p:spPr>
      </p:pic>
      <p:pic>
        <p:nvPicPr>
          <p:cNvPr id="7" name="Picture 6" descr="Screen Shot 2018-08-10 at 1.28.06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66800"/>
            <a:ext cx="4419600" cy="2832100"/>
          </a:xfrm>
          <a:prstGeom prst="rect">
            <a:avLst/>
          </a:prstGeom>
        </p:spPr>
      </p:pic>
      <p:pic>
        <p:nvPicPr>
          <p:cNvPr id="9" name="Picture 8" descr="Screen Shot 2018-08-10 at 1.33.13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810000"/>
            <a:ext cx="4572000" cy="3041872"/>
          </a:xfrm>
          <a:prstGeom prst="rect">
            <a:avLst/>
          </a:prstGeom>
        </p:spPr>
      </p:pic>
      <p:pic>
        <p:nvPicPr>
          <p:cNvPr id="10" name="Picture 9" descr="Screen Shot 2018-08-10 at 1.39.06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46165" y="3810000"/>
            <a:ext cx="4876800" cy="3048000"/>
          </a:xfrm>
          <a:prstGeom prst="rect">
            <a:avLst/>
          </a:prstGeom>
        </p:spPr>
      </p:pic>
      <p:sp>
        <p:nvSpPr>
          <p:cNvPr id="11" name="TextBox 10"/>
          <p:cNvSpPr txBox="1"/>
          <p:nvPr/>
        </p:nvSpPr>
        <p:spPr>
          <a:xfrm>
            <a:off x="1676400" y="457200"/>
            <a:ext cx="5562600" cy="584776"/>
          </a:xfrm>
          <a:prstGeom prst="rect">
            <a:avLst/>
          </a:prstGeom>
          <a:noFill/>
        </p:spPr>
        <p:txBody>
          <a:bodyPr wrap="square" rtlCol="0">
            <a:spAutoFit/>
          </a:bodyPr>
          <a:lstStyle/>
          <a:p>
            <a:r>
              <a:rPr lang="en-US" sz="3200" dirty="0">
                <a:solidFill>
                  <a:srgbClr val="FFFFFF"/>
                </a:solidFill>
              </a:rPr>
              <a:t>THE PROBLEM</a:t>
            </a:r>
            <a:r>
              <a:rPr lang="mr-IN" sz="3200" dirty="0">
                <a:solidFill>
                  <a:srgbClr val="FFFFFF"/>
                </a:solidFill>
              </a:rPr>
              <a:t>…</a:t>
            </a:r>
            <a:r>
              <a:rPr lang="en-US" sz="3200" dirty="0">
                <a:solidFill>
                  <a:srgbClr val="FFFFFF"/>
                </a:solidFill>
              </a:rPr>
              <a:t>..</a:t>
            </a:r>
          </a:p>
        </p:txBody>
      </p:sp>
      <p:sp>
        <p:nvSpPr>
          <p:cNvPr id="3" name="TextBox 2"/>
          <p:cNvSpPr txBox="1"/>
          <p:nvPr/>
        </p:nvSpPr>
        <p:spPr>
          <a:xfrm>
            <a:off x="914400" y="228600"/>
            <a:ext cx="4042338" cy="646331"/>
          </a:xfrm>
          <a:prstGeom prst="rect">
            <a:avLst/>
          </a:prstGeom>
          <a:noFill/>
        </p:spPr>
        <p:txBody>
          <a:bodyPr wrap="none" rtlCol="0">
            <a:spAutoFit/>
          </a:bodyPr>
          <a:lstStyle/>
          <a:p>
            <a:r>
              <a:rPr lang="en-US" sz="3600" dirty="0"/>
              <a:t>THE PROBLEM</a:t>
            </a:r>
            <a:r>
              <a:rPr lang="mr-IN" sz="3600" dirty="0"/>
              <a:t>………</a:t>
            </a:r>
            <a:endParaRPr lang="en-US" sz="3600" dirty="0"/>
          </a:p>
        </p:txBody>
      </p:sp>
    </p:spTree>
    <p:extLst>
      <p:ext uri="{BB962C8B-B14F-4D97-AF65-F5344CB8AC3E}">
        <p14:creationId xmlns:p14="http://schemas.microsoft.com/office/powerpoint/2010/main" val="26399044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Training Requirements to Use the App</a:t>
            </a:r>
          </a:p>
        </p:txBody>
      </p:sp>
      <p:sp>
        <p:nvSpPr>
          <p:cNvPr id="3" name="Content Placeholder 2"/>
          <p:cNvSpPr>
            <a:spLocks noGrp="1"/>
          </p:cNvSpPr>
          <p:nvPr>
            <p:ph idx="1"/>
          </p:nvPr>
        </p:nvSpPr>
        <p:spPr/>
        <p:txBody>
          <a:bodyPr/>
          <a:lstStyle/>
          <a:p>
            <a:r>
              <a:rPr lang="en-US" b="1" dirty="0"/>
              <a:t>Training modules have been developed and piloted with a variety of EMS personnel</a:t>
            </a:r>
          </a:p>
          <a:p>
            <a:r>
              <a:rPr lang="en-US" b="1" dirty="0"/>
              <a:t>User Training</a:t>
            </a:r>
          </a:p>
          <a:p>
            <a:pPr lvl="1"/>
            <a:r>
              <a:rPr lang="en-US" b="1" dirty="0"/>
              <a:t>Module 1 Introduction</a:t>
            </a:r>
          </a:p>
          <a:p>
            <a:pPr lvl="1"/>
            <a:r>
              <a:rPr lang="en-US" b="1" dirty="0"/>
              <a:t>Module 2 Patient Tracking</a:t>
            </a:r>
          </a:p>
          <a:p>
            <a:r>
              <a:rPr lang="en-US" b="1" dirty="0"/>
              <a:t>Takes about 30 – 45 minutes total to complete </a:t>
            </a:r>
            <a:r>
              <a:rPr lang="en-US" b="1" u="sng" dirty="0"/>
              <a:t>both</a:t>
            </a:r>
            <a:r>
              <a:rPr lang="en-US" b="1" dirty="0"/>
              <a:t> modules</a:t>
            </a:r>
          </a:p>
          <a:p>
            <a:endParaRPr lang="en-US" dirty="0"/>
          </a:p>
          <a:p>
            <a:pPr lvl="1"/>
            <a:endParaRPr lang="en-US"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30</a:t>
            </a:fld>
            <a:endParaRPr lang="en-US" dirty="0"/>
          </a:p>
        </p:txBody>
      </p:sp>
    </p:spTree>
    <p:extLst>
      <p:ext uri="{BB962C8B-B14F-4D97-AF65-F5344CB8AC3E}">
        <p14:creationId xmlns:p14="http://schemas.microsoft.com/office/powerpoint/2010/main" val="10528955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Training Requirements to Use the App</a:t>
            </a:r>
          </a:p>
        </p:txBody>
      </p:sp>
      <p:sp>
        <p:nvSpPr>
          <p:cNvPr id="3" name="Content Placeholder 2"/>
          <p:cNvSpPr>
            <a:spLocks noGrp="1"/>
          </p:cNvSpPr>
          <p:nvPr>
            <p:ph idx="1"/>
          </p:nvPr>
        </p:nvSpPr>
        <p:spPr/>
        <p:txBody>
          <a:bodyPr>
            <a:normAutofit lnSpcReduction="10000"/>
          </a:bodyPr>
          <a:lstStyle/>
          <a:p>
            <a:r>
              <a:rPr lang="en-US" b="1" dirty="0"/>
              <a:t>Facility ADMINISTRATOR personnel</a:t>
            </a:r>
          </a:p>
          <a:p>
            <a:pPr lvl="1"/>
            <a:r>
              <a:rPr lang="en-US" b="1" dirty="0"/>
              <a:t>Module 1 Introduction</a:t>
            </a:r>
          </a:p>
          <a:p>
            <a:pPr lvl="1"/>
            <a:r>
              <a:rPr lang="en-US" b="1" dirty="0"/>
              <a:t>Module 2 Patient Tracking</a:t>
            </a:r>
          </a:p>
          <a:p>
            <a:pPr lvl="1"/>
            <a:r>
              <a:rPr lang="en-US" b="1" dirty="0"/>
              <a:t>Facility Administrator Module</a:t>
            </a:r>
          </a:p>
          <a:p>
            <a:pPr lvl="1"/>
            <a:r>
              <a:rPr lang="en-US" b="1" dirty="0"/>
              <a:t>Creating a MCI Incident Module</a:t>
            </a:r>
            <a:r>
              <a:rPr lang="en-US" b="1" dirty="0">
                <a:solidFill>
                  <a:srgbClr val="FF0000"/>
                </a:solidFill>
              </a:rPr>
              <a:t>*</a:t>
            </a:r>
          </a:p>
          <a:p>
            <a:pPr lvl="2"/>
            <a:r>
              <a:rPr lang="en-US" b="1" dirty="0"/>
              <a:t>Ohio Fire Chief Emergency Response System dispatch centers have the ability to create an incident for hospitals and fire/EMS providers</a:t>
            </a:r>
          </a:p>
          <a:p>
            <a:r>
              <a:rPr lang="en-US" b="1" dirty="0"/>
              <a:t>Takes about 1 ½ - 2 hours total to complete this training</a:t>
            </a:r>
          </a:p>
        </p:txBody>
      </p:sp>
      <p:sp>
        <p:nvSpPr>
          <p:cNvPr id="4" name="Slide Number Placeholder 3"/>
          <p:cNvSpPr>
            <a:spLocks noGrp="1"/>
          </p:cNvSpPr>
          <p:nvPr>
            <p:ph type="sldNum" sz="quarter" idx="12"/>
          </p:nvPr>
        </p:nvSpPr>
        <p:spPr/>
        <p:txBody>
          <a:bodyPr/>
          <a:lstStyle/>
          <a:p>
            <a:fld id="{9AE610DD-8257-4499-B00D-469255FD424B}" type="slidenum">
              <a:rPr lang="en-US" smtClean="0"/>
              <a:pPr/>
              <a:t>31</a:t>
            </a:fld>
            <a:endParaRPr lang="en-US" dirty="0"/>
          </a:p>
        </p:txBody>
      </p:sp>
    </p:spTree>
    <p:extLst>
      <p:ext uri="{BB962C8B-B14F-4D97-AF65-F5344CB8AC3E}">
        <p14:creationId xmlns:p14="http://schemas.microsoft.com/office/powerpoint/2010/main" val="16938113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OHTRAC COULD ASSIST THE TRANSPORT OFFICER</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5313993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ospital #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800" y="0"/>
            <a:ext cx="8772071" cy="6858000"/>
          </a:xfrm>
          <a:prstGeom prst="rect">
            <a:avLst/>
          </a:prstGeom>
        </p:spPr>
      </p:pic>
    </p:spTree>
    <p:extLst>
      <p:ext uri="{BB962C8B-B14F-4D97-AF65-F5344CB8AC3E}">
        <p14:creationId xmlns:p14="http://schemas.microsoft.com/office/powerpoint/2010/main" val="12047085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osptial 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0" y="0"/>
            <a:ext cx="8868103" cy="6858000"/>
          </a:xfrm>
          <a:prstGeom prst="rect">
            <a:avLst/>
          </a:prstGeom>
        </p:spPr>
      </p:pic>
    </p:spTree>
    <p:extLst>
      <p:ext uri="{BB962C8B-B14F-4D97-AF65-F5344CB8AC3E}">
        <p14:creationId xmlns:p14="http://schemas.microsoft.com/office/powerpoint/2010/main" val="36832333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How to Get Access To OHTrac?</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35</a:t>
            </a:fld>
            <a:endParaRPr lang="en-US" dirty="0"/>
          </a:p>
        </p:txBody>
      </p:sp>
    </p:spTree>
    <p:extLst>
      <p:ext uri="{BB962C8B-B14F-4D97-AF65-F5344CB8AC3E}">
        <p14:creationId xmlns:p14="http://schemas.microsoft.com/office/powerpoint/2010/main" val="35979396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NEXT STEP</a:t>
            </a:r>
          </a:p>
        </p:txBody>
      </p:sp>
      <p:sp>
        <p:nvSpPr>
          <p:cNvPr id="3" name="Content Placeholder 2"/>
          <p:cNvSpPr>
            <a:spLocks noGrp="1"/>
          </p:cNvSpPr>
          <p:nvPr>
            <p:ph idx="1"/>
          </p:nvPr>
        </p:nvSpPr>
        <p:spPr/>
        <p:txBody>
          <a:bodyPr>
            <a:normAutofit lnSpcReduction="10000"/>
          </a:bodyPr>
          <a:lstStyle/>
          <a:p>
            <a:r>
              <a:rPr lang="en-US" b="1" dirty="0"/>
              <a:t>If not already on the OHTrac system, your agency will need to complete a Request for Access to OHTrac (see next slide)</a:t>
            </a:r>
          </a:p>
          <a:p>
            <a:endParaRPr lang="en-US" b="1" dirty="0"/>
          </a:p>
          <a:p>
            <a:r>
              <a:rPr lang="en-US" b="1" dirty="0"/>
              <a:t>If your agency already has access to the OHTrac system and you have an agency profile set up in OHTrac, all you need to do is download the app and complete the App User training module.</a:t>
            </a:r>
          </a:p>
        </p:txBody>
      </p:sp>
      <p:sp>
        <p:nvSpPr>
          <p:cNvPr id="4" name="Slide Number Placeholder 3"/>
          <p:cNvSpPr>
            <a:spLocks noGrp="1"/>
          </p:cNvSpPr>
          <p:nvPr>
            <p:ph type="sldNum" sz="quarter" idx="12"/>
          </p:nvPr>
        </p:nvSpPr>
        <p:spPr/>
        <p:txBody>
          <a:bodyPr/>
          <a:lstStyle/>
          <a:p>
            <a:fld id="{9AE610DD-8257-4499-B00D-469255FD424B}" type="slidenum">
              <a:rPr lang="en-US" smtClean="0"/>
              <a:pPr/>
              <a:t>36</a:t>
            </a:fld>
            <a:endParaRPr lang="en-US" dirty="0"/>
          </a:p>
        </p:txBody>
      </p:sp>
    </p:spTree>
    <p:extLst>
      <p:ext uri="{BB962C8B-B14F-4D97-AF65-F5344CB8AC3E}">
        <p14:creationId xmlns:p14="http://schemas.microsoft.com/office/powerpoint/2010/main" val="25325910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How to Complete a Request for Access to OHTrac</a:t>
            </a:r>
          </a:p>
        </p:txBody>
      </p:sp>
      <p:sp>
        <p:nvSpPr>
          <p:cNvPr id="3" name="Content Placeholder 2"/>
          <p:cNvSpPr>
            <a:spLocks noGrp="1"/>
          </p:cNvSpPr>
          <p:nvPr>
            <p:ph sz="half" idx="1"/>
          </p:nvPr>
        </p:nvSpPr>
        <p:spPr>
          <a:xfrm>
            <a:off x="228600" y="1600200"/>
            <a:ext cx="4419600" cy="4525963"/>
          </a:xfrm>
        </p:spPr>
        <p:txBody>
          <a:bodyPr>
            <a:normAutofit fontScale="92500"/>
          </a:bodyPr>
          <a:lstStyle/>
          <a:p>
            <a:r>
              <a:rPr lang="en-US" b="1" dirty="0"/>
              <a:t>REMEMBER, OHTrac is part of SurgeNet the statewide bed tracking system</a:t>
            </a:r>
          </a:p>
          <a:p>
            <a:pPr marL="0" indent="0">
              <a:buNone/>
            </a:pPr>
            <a:endParaRPr lang="en-US" b="1" dirty="0"/>
          </a:p>
          <a:p>
            <a:r>
              <a:rPr lang="en-US" b="1" dirty="0"/>
              <a:t>OHTrac access process starts by going to the website:</a:t>
            </a:r>
          </a:p>
          <a:p>
            <a:r>
              <a:rPr lang="en-US" b="1" dirty="0">
                <a:hlinkClick r:id="rId3"/>
              </a:rPr>
              <a:t>https://ohio.surgenet.org</a:t>
            </a:r>
            <a:endParaRPr lang="en-US" b="1" dirty="0"/>
          </a:p>
          <a:p>
            <a:r>
              <a:rPr lang="en-US" b="1" dirty="0"/>
              <a:t>Click on the “Request Access” link</a:t>
            </a:r>
          </a:p>
        </p:txBody>
      </p:sp>
      <p:pic>
        <p:nvPicPr>
          <p:cNvPr id="6" name="Content Placeholder 5" descr="Screen Shot 2016-01-22 at 5.53.28 PM.png"/>
          <p:cNvPicPr>
            <a:picLocks noGrp="1" noChangeAspect="1"/>
          </p:cNvPicPr>
          <p:nvPr>
            <p:ph sz="half" idx="2"/>
          </p:nvPr>
        </p:nvPicPr>
        <p:blipFill>
          <a:blip r:embed="rId4" cstate="print">
            <a:extLst>
              <a:ext uri="{28A0092B-C50C-407E-A947-70E740481C1C}">
                <a14:useLocalDpi xmlns:a14="http://schemas.microsoft.com/office/drawing/2010/main" val="0"/>
              </a:ext>
            </a:extLst>
          </a:blip>
          <a:srcRect l="21981" r="21981"/>
          <a:stretch>
            <a:fillRect/>
          </a:stretch>
        </p:blipFill>
        <p:spPr>
          <a:xfrm>
            <a:off x="4572000" y="1524000"/>
            <a:ext cx="4572000" cy="5123732"/>
          </a:xfrm>
        </p:spPr>
      </p:pic>
      <p:sp>
        <p:nvSpPr>
          <p:cNvPr id="5" name="Slide Number Placeholder 4"/>
          <p:cNvSpPr>
            <a:spLocks noGrp="1"/>
          </p:cNvSpPr>
          <p:nvPr>
            <p:ph type="sldNum" sz="quarter" idx="12"/>
          </p:nvPr>
        </p:nvSpPr>
        <p:spPr/>
        <p:txBody>
          <a:bodyPr/>
          <a:lstStyle/>
          <a:p>
            <a:fld id="{9AE610DD-8257-4499-B00D-469255FD424B}" type="slidenum">
              <a:rPr lang="en-US" smtClean="0"/>
              <a:pPr/>
              <a:t>37</a:t>
            </a:fld>
            <a:endParaRPr lang="en-US" dirty="0"/>
          </a:p>
        </p:txBody>
      </p:sp>
      <p:sp>
        <p:nvSpPr>
          <p:cNvPr id="8" name="Left Arrow 7"/>
          <p:cNvSpPr/>
          <p:nvPr/>
        </p:nvSpPr>
        <p:spPr>
          <a:xfrm>
            <a:off x="8382000" y="3124200"/>
            <a:ext cx="762000" cy="304800"/>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594308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Request for Access</a:t>
            </a:r>
          </a:p>
        </p:txBody>
      </p:sp>
      <p:sp>
        <p:nvSpPr>
          <p:cNvPr id="3" name="Content Placeholder 2"/>
          <p:cNvSpPr>
            <a:spLocks noGrp="1"/>
          </p:cNvSpPr>
          <p:nvPr>
            <p:ph sz="half" idx="1"/>
          </p:nvPr>
        </p:nvSpPr>
        <p:spPr>
          <a:xfrm>
            <a:off x="228600" y="1447800"/>
            <a:ext cx="4343400" cy="4953000"/>
          </a:xfrm>
        </p:spPr>
        <p:txBody>
          <a:bodyPr>
            <a:normAutofit/>
          </a:bodyPr>
          <a:lstStyle/>
          <a:p>
            <a:r>
              <a:rPr lang="en-US" b="1" dirty="0"/>
              <a:t>Complete all mandatory fields (indicated by an asterisk *)</a:t>
            </a:r>
          </a:p>
          <a:p>
            <a:r>
              <a:rPr lang="en-US" b="1" dirty="0"/>
              <a:t>You will be required to create your user name and password</a:t>
            </a:r>
          </a:p>
        </p:txBody>
      </p:sp>
      <p:sp>
        <p:nvSpPr>
          <p:cNvPr id="5" name="Slide Number Placeholder 4"/>
          <p:cNvSpPr>
            <a:spLocks noGrp="1"/>
          </p:cNvSpPr>
          <p:nvPr>
            <p:ph type="sldNum" sz="quarter" idx="12"/>
          </p:nvPr>
        </p:nvSpPr>
        <p:spPr/>
        <p:txBody>
          <a:bodyPr/>
          <a:lstStyle/>
          <a:p>
            <a:fld id="{9AE610DD-8257-4499-B00D-469255FD424B}" type="slidenum">
              <a:rPr lang="en-US" smtClean="0"/>
              <a:pPr/>
              <a:t>38</a:t>
            </a:fld>
            <a:endParaRPr lang="en-US" dirty="0"/>
          </a:p>
        </p:txBody>
      </p:sp>
      <p:pic>
        <p:nvPicPr>
          <p:cNvPr id="6" name="Content Placeholder 5" descr="Screen Shot 2016-06-20 at 6.05.19 PM.png"/>
          <p:cNvPicPr>
            <a:picLocks noGrp="1" noChangeAspect="1"/>
          </p:cNvPicPr>
          <p:nvPr>
            <p:ph sz="half" idx="2"/>
          </p:nvPr>
        </p:nvPicPr>
        <p:blipFill>
          <a:blip r:embed="rId3">
            <a:extLst>
              <a:ext uri="{28A0092B-C50C-407E-A947-70E740481C1C}">
                <a14:useLocalDpi xmlns:a14="http://schemas.microsoft.com/office/drawing/2010/main" val="0"/>
              </a:ext>
            </a:extLst>
          </a:blip>
          <a:srcRect l="12285" r="12285"/>
          <a:stretch>
            <a:fillRect/>
          </a:stretch>
        </p:blipFill>
        <p:spPr/>
      </p:pic>
    </p:spTree>
    <p:extLst>
      <p:ext uri="{BB962C8B-B14F-4D97-AF65-F5344CB8AC3E}">
        <p14:creationId xmlns:p14="http://schemas.microsoft.com/office/powerpoint/2010/main" val="34020127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0" y="4419600"/>
            <a:ext cx="5486400" cy="566738"/>
          </a:xfrm>
        </p:spPr>
        <p:txBody>
          <a:bodyPr>
            <a:normAutofit fontScale="90000"/>
          </a:bodyPr>
          <a:lstStyle/>
          <a:p>
            <a:r>
              <a:rPr lang="en-US" dirty="0"/>
              <a:t>For the Application check</a:t>
            </a:r>
            <a:r>
              <a:rPr lang="en-US" dirty="0">
                <a:solidFill>
                  <a:srgbClr val="FF0000"/>
                </a:solidFill>
              </a:rPr>
              <a:t> OHTrac only for your region</a:t>
            </a:r>
            <a:br>
              <a:rPr lang="en-US" dirty="0">
                <a:solidFill>
                  <a:srgbClr val="FF0000"/>
                </a:solidFill>
              </a:rPr>
            </a:br>
            <a:endParaRPr lang="en-US" dirty="0"/>
          </a:p>
        </p:txBody>
      </p:sp>
      <p:sp>
        <p:nvSpPr>
          <p:cNvPr id="4" name="Text Placeholder 3"/>
          <p:cNvSpPr>
            <a:spLocks noGrp="1"/>
          </p:cNvSpPr>
          <p:nvPr>
            <p:ph type="body" sz="half" idx="2"/>
          </p:nvPr>
        </p:nvSpPr>
        <p:spPr>
          <a:xfrm>
            <a:off x="3628574" y="4876800"/>
            <a:ext cx="5486400" cy="804862"/>
          </a:xfrm>
        </p:spPr>
        <p:txBody>
          <a:bodyPr>
            <a:normAutofit/>
          </a:bodyPr>
          <a:lstStyle/>
          <a:p>
            <a:r>
              <a:rPr lang="en-US" dirty="0"/>
              <a:t>THE MAP FOR THE REGIONS CAN BE ACCESSED BY CLICKING ON THE</a:t>
            </a:r>
          </a:p>
          <a:p>
            <a:r>
              <a:rPr lang="en-US" dirty="0"/>
              <a:t>CLICK HERE TO VIEW THE MAP OF THE REGIONS LINK </a:t>
            </a:r>
          </a:p>
        </p:txBody>
      </p:sp>
      <p:pic>
        <p:nvPicPr>
          <p:cNvPr id="5" name="Content Placeholder 3" descr="Screen Shot 2016-06-20 at 6.09.41 PM.png"/>
          <p:cNvPicPr>
            <a:picLocks noGrp="1" noChangeAspect="1"/>
          </p:cNvPicPr>
          <p:nvPr>
            <p:ph type="pic" idx="1"/>
          </p:nvPr>
        </p:nvPicPr>
        <p:blipFill>
          <a:blip r:embed="rId3">
            <a:extLst>
              <a:ext uri="{28A0092B-C50C-407E-A947-70E740481C1C}">
                <a14:useLocalDpi xmlns:a14="http://schemas.microsoft.com/office/drawing/2010/main" val="0"/>
              </a:ext>
            </a:extLst>
          </a:blip>
          <a:srcRect t="-20946" b="-20946"/>
          <a:stretch>
            <a:fillRect/>
          </a:stretch>
        </p:blipFill>
        <p:spPr>
          <a:xfrm>
            <a:off x="1828800" y="-228600"/>
            <a:ext cx="5486400" cy="4114800"/>
          </a:xfrm>
        </p:spPr>
      </p:pic>
      <p:sp>
        <p:nvSpPr>
          <p:cNvPr id="6" name="Left Arrow 5"/>
          <p:cNvSpPr/>
          <p:nvPr/>
        </p:nvSpPr>
        <p:spPr>
          <a:xfrm>
            <a:off x="7391400" y="1143000"/>
            <a:ext cx="978408" cy="484632"/>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pic>
        <p:nvPicPr>
          <p:cNvPr id="3" name="Picture 2" descr="Screen Shot 2016-09-12 at 11.29.03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810000"/>
            <a:ext cx="3352800" cy="2971800"/>
          </a:xfrm>
          <a:prstGeom prst="rect">
            <a:avLst/>
          </a:prstGeom>
        </p:spPr>
      </p:pic>
    </p:spTree>
    <p:extLst>
      <p:ext uri="{BB962C8B-B14F-4D97-AF65-F5344CB8AC3E}">
        <p14:creationId xmlns:p14="http://schemas.microsoft.com/office/powerpoint/2010/main" val="3082903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FAMILY REUNIFICATION DURING A MCI INCIDENT</a:t>
            </a:r>
          </a:p>
        </p:txBody>
      </p:sp>
      <p:sp>
        <p:nvSpPr>
          <p:cNvPr id="3" name="Content Placeholder 2"/>
          <p:cNvSpPr>
            <a:spLocks noGrp="1"/>
          </p:cNvSpPr>
          <p:nvPr>
            <p:ph idx="1"/>
          </p:nvPr>
        </p:nvSpPr>
        <p:spPr/>
        <p:txBody>
          <a:bodyPr>
            <a:normAutofit/>
          </a:bodyPr>
          <a:lstStyle/>
          <a:p>
            <a:r>
              <a:rPr lang="en-US" sz="3200" dirty="0"/>
              <a:t>Family members can only check at one hospital at a time when seeking family members transported to a hospital</a:t>
            </a:r>
          </a:p>
          <a:p>
            <a:r>
              <a:rPr lang="en-US" sz="3200" dirty="0"/>
              <a:t>If the person is not found, they are forced to visit several hospitals</a:t>
            </a:r>
          </a:p>
          <a:p>
            <a:r>
              <a:rPr lang="en-US" sz="3200" dirty="0"/>
              <a:t>This “searching surge” has been documented to go on for hours / days</a:t>
            </a:r>
          </a:p>
          <a:p>
            <a:endParaRPr lang="en-US" dirty="0"/>
          </a:p>
          <a:p>
            <a:endParaRPr lang="en-US" dirty="0"/>
          </a:p>
        </p:txBody>
      </p:sp>
    </p:spTree>
    <p:extLst>
      <p:ext uri="{BB962C8B-B14F-4D97-AF65-F5344CB8AC3E}">
        <p14:creationId xmlns:p14="http://schemas.microsoft.com/office/powerpoint/2010/main" val="23141087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Request for Access to OHTrac</a:t>
            </a:r>
            <a:br>
              <a:rPr lang="en-US" b="1" dirty="0"/>
            </a:br>
            <a:r>
              <a:rPr lang="en-US" sz="2800" b="1" dirty="0"/>
              <a:t>continued</a:t>
            </a:r>
            <a:endParaRPr lang="en-US" b="1" dirty="0"/>
          </a:p>
        </p:txBody>
      </p:sp>
      <p:sp>
        <p:nvSpPr>
          <p:cNvPr id="3" name="Content Placeholder 2"/>
          <p:cNvSpPr>
            <a:spLocks noGrp="1"/>
          </p:cNvSpPr>
          <p:nvPr>
            <p:ph idx="1"/>
          </p:nvPr>
        </p:nvSpPr>
        <p:spPr/>
        <p:txBody>
          <a:bodyPr>
            <a:normAutofit fontScale="92500" lnSpcReduction="20000"/>
          </a:bodyPr>
          <a:lstStyle/>
          <a:p>
            <a:r>
              <a:rPr lang="en-US" b="1" dirty="0"/>
              <a:t>Scroll down and push the blue SUBMIT tab on the bottom left corner</a:t>
            </a:r>
          </a:p>
          <a:p>
            <a:r>
              <a:rPr lang="en-US" b="1" dirty="0"/>
              <a:t>Your application will be sent the appropriate Regional Healthcare (hospital) Coordinator for your region</a:t>
            </a:r>
          </a:p>
          <a:p>
            <a:r>
              <a:rPr lang="en-US" b="1" dirty="0"/>
              <a:t>They will add your agency </a:t>
            </a:r>
            <a:r>
              <a:rPr lang="en-US" b="1" u="sng" dirty="0"/>
              <a:t>if necessary </a:t>
            </a:r>
            <a:r>
              <a:rPr lang="en-US" b="1" dirty="0"/>
              <a:t>to OHTrac</a:t>
            </a:r>
          </a:p>
          <a:p>
            <a:r>
              <a:rPr lang="en-US" b="1" dirty="0"/>
              <a:t>You will be given access rights to OHTrac</a:t>
            </a:r>
          </a:p>
          <a:p>
            <a:r>
              <a:rPr lang="en-US" b="1" dirty="0">
                <a:solidFill>
                  <a:srgbClr val="FF0000"/>
                </a:solidFill>
              </a:rPr>
              <a:t>You will need to know who has been designated as the FACILITY ADMINISTRATOR for your agency.</a:t>
            </a:r>
          </a:p>
        </p:txBody>
      </p:sp>
      <p:sp>
        <p:nvSpPr>
          <p:cNvPr id="4" name="Slide Number Placeholder 3"/>
          <p:cNvSpPr>
            <a:spLocks noGrp="1"/>
          </p:cNvSpPr>
          <p:nvPr>
            <p:ph type="sldNum" sz="quarter" idx="12"/>
          </p:nvPr>
        </p:nvSpPr>
        <p:spPr/>
        <p:txBody>
          <a:bodyPr/>
          <a:lstStyle/>
          <a:p>
            <a:fld id="{9AE610DD-8257-4499-B00D-469255FD424B}" type="slidenum">
              <a:rPr lang="en-US" smtClean="0"/>
              <a:pPr/>
              <a:t>40</a:t>
            </a:fld>
            <a:endParaRPr lang="en-US" dirty="0"/>
          </a:p>
        </p:txBody>
      </p:sp>
    </p:spTree>
    <p:extLst>
      <p:ext uri="{BB962C8B-B14F-4D97-AF65-F5344CB8AC3E}">
        <p14:creationId xmlns:p14="http://schemas.microsoft.com/office/powerpoint/2010/main" val="26695453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Points of Contact for Access to </a:t>
            </a:r>
            <a:r>
              <a:rPr lang="en-US" b="1" dirty="0" err="1"/>
              <a:t>Surgenet</a:t>
            </a:r>
            <a:r>
              <a:rPr lang="en-US" b="1" dirty="0"/>
              <a:t> / OHTrac</a:t>
            </a:r>
          </a:p>
        </p:txBody>
      </p:sp>
      <p:sp>
        <p:nvSpPr>
          <p:cNvPr id="3" name="Content Placeholder 2"/>
          <p:cNvSpPr>
            <a:spLocks noGrp="1"/>
          </p:cNvSpPr>
          <p:nvPr>
            <p:ph sz="half" idx="1"/>
          </p:nvPr>
        </p:nvSpPr>
        <p:spPr>
          <a:xfrm>
            <a:off x="152400" y="1600200"/>
            <a:ext cx="4495800" cy="4525963"/>
          </a:xfrm>
        </p:spPr>
        <p:txBody>
          <a:bodyPr>
            <a:normAutofit/>
          </a:bodyPr>
          <a:lstStyle/>
          <a:p>
            <a:r>
              <a:rPr lang="en-US" b="1" dirty="0"/>
              <a:t>Regional Points of Contact can be found by going to SurgeNet/OHTrac website at </a:t>
            </a:r>
            <a:r>
              <a:rPr lang="en-US" b="1" dirty="0">
                <a:hlinkClick r:id="rId3"/>
              </a:rPr>
              <a:t>https://ohio.surgenet.org</a:t>
            </a:r>
            <a:endParaRPr lang="en-US" b="1" dirty="0"/>
          </a:p>
          <a:p>
            <a:r>
              <a:rPr lang="en-US" b="1" dirty="0"/>
              <a:t>Click on the Contact Us link</a:t>
            </a:r>
          </a:p>
          <a:p>
            <a:endParaRPr lang="en-US" dirty="0"/>
          </a:p>
        </p:txBody>
      </p:sp>
      <p:pic>
        <p:nvPicPr>
          <p:cNvPr id="6" name="Content Placeholder 5" descr="Screen Shot 2016-01-22 at 5.53.28 PM.png"/>
          <p:cNvPicPr>
            <a:picLocks noGrp="1" noChangeAspect="1"/>
          </p:cNvPicPr>
          <p:nvPr>
            <p:ph sz="half" idx="2"/>
          </p:nvPr>
        </p:nvPicPr>
        <p:blipFill>
          <a:blip r:embed="rId4" cstate="print">
            <a:extLst>
              <a:ext uri="{28A0092B-C50C-407E-A947-70E740481C1C}">
                <a14:useLocalDpi xmlns:a14="http://schemas.microsoft.com/office/drawing/2010/main" val="0"/>
              </a:ext>
            </a:extLst>
          </a:blip>
          <a:srcRect l="21981" r="21981"/>
          <a:stretch>
            <a:fillRect/>
          </a:stretch>
        </p:blipFill>
        <p:spPr>
          <a:xfrm>
            <a:off x="4572000" y="1514804"/>
            <a:ext cx="4572000" cy="5123733"/>
          </a:xfrm>
        </p:spPr>
      </p:pic>
      <p:sp>
        <p:nvSpPr>
          <p:cNvPr id="5" name="Slide Number Placeholder 4"/>
          <p:cNvSpPr>
            <a:spLocks noGrp="1"/>
          </p:cNvSpPr>
          <p:nvPr>
            <p:ph type="sldNum" sz="quarter" idx="12"/>
          </p:nvPr>
        </p:nvSpPr>
        <p:spPr/>
        <p:txBody>
          <a:bodyPr/>
          <a:lstStyle/>
          <a:p>
            <a:fld id="{9AE610DD-8257-4499-B00D-469255FD424B}" type="slidenum">
              <a:rPr lang="en-US" smtClean="0"/>
              <a:pPr/>
              <a:t>41</a:t>
            </a:fld>
            <a:endParaRPr lang="en-US" dirty="0"/>
          </a:p>
        </p:txBody>
      </p:sp>
      <p:sp>
        <p:nvSpPr>
          <p:cNvPr id="7" name="Left Arrow 6"/>
          <p:cNvSpPr/>
          <p:nvPr/>
        </p:nvSpPr>
        <p:spPr>
          <a:xfrm>
            <a:off x="7239000" y="5638800"/>
            <a:ext cx="838200" cy="228600"/>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47971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half" idx="1"/>
          </p:nvPr>
        </p:nvSpPr>
        <p:spPr/>
        <p:txBody>
          <a:bodyPr/>
          <a:lstStyle/>
          <a:p>
            <a:r>
              <a:rPr lang="en-US" b="1" dirty="0"/>
              <a:t>The Regional Healthcare (hospital) Coordinators contact information is listed on this page</a:t>
            </a:r>
          </a:p>
          <a:p>
            <a:r>
              <a:rPr lang="en-US" b="1" dirty="0"/>
              <a:t>They will assist you with technical assistance in gaining access to OHTrac</a:t>
            </a:r>
          </a:p>
        </p:txBody>
      </p:sp>
      <p:pic>
        <p:nvPicPr>
          <p:cNvPr id="6" name="Content Placeholder 5" descr="Screen Shot 2016-01-22 at 7.08.04 PM.png"/>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l="25314" r="25314"/>
          <a:stretch>
            <a:fillRect/>
          </a:stretch>
        </p:blipFill>
        <p:spPr/>
      </p:pic>
      <p:sp>
        <p:nvSpPr>
          <p:cNvPr id="5" name="Slide Number Placeholder 4"/>
          <p:cNvSpPr>
            <a:spLocks noGrp="1"/>
          </p:cNvSpPr>
          <p:nvPr>
            <p:ph type="sldNum" sz="quarter" idx="12"/>
          </p:nvPr>
        </p:nvSpPr>
        <p:spPr/>
        <p:txBody>
          <a:bodyPr/>
          <a:lstStyle/>
          <a:p>
            <a:fld id="{9AE610DD-8257-4499-B00D-469255FD424B}" type="slidenum">
              <a:rPr lang="en-US" smtClean="0"/>
              <a:pPr/>
              <a:t>42</a:t>
            </a:fld>
            <a:endParaRPr lang="en-US" dirty="0"/>
          </a:p>
        </p:txBody>
      </p:sp>
    </p:spTree>
    <p:extLst>
      <p:ext uri="{BB962C8B-B14F-4D97-AF65-F5344CB8AC3E}">
        <p14:creationId xmlns:p14="http://schemas.microsoft.com/office/powerpoint/2010/main" val="2375990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Where Can I Get Additional Information on OHTrac?</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43</a:t>
            </a:fld>
            <a:endParaRPr lang="en-US" dirty="0"/>
          </a:p>
        </p:txBody>
      </p:sp>
    </p:spTree>
    <p:extLst>
      <p:ext uri="{BB962C8B-B14F-4D97-AF65-F5344CB8AC3E}">
        <p14:creationId xmlns:p14="http://schemas.microsoft.com/office/powerpoint/2010/main" val="31645792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Points of Contact Concerning the </a:t>
            </a:r>
            <a:br>
              <a:rPr lang="en-US" sz="3600" b="1" dirty="0"/>
            </a:br>
            <a:r>
              <a:rPr lang="en-US" sz="3600" b="1" dirty="0"/>
              <a:t>OHTrac App</a:t>
            </a:r>
          </a:p>
        </p:txBody>
      </p:sp>
      <p:sp>
        <p:nvSpPr>
          <p:cNvPr id="3" name="Content Placeholder 2"/>
          <p:cNvSpPr>
            <a:spLocks noGrp="1"/>
          </p:cNvSpPr>
          <p:nvPr>
            <p:ph idx="1"/>
          </p:nvPr>
        </p:nvSpPr>
        <p:spPr/>
        <p:txBody>
          <a:bodyPr/>
          <a:lstStyle/>
          <a:p>
            <a:r>
              <a:rPr lang="en-US" b="1" dirty="0"/>
              <a:t>Contact:</a:t>
            </a:r>
          </a:p>
          <a:p>
            <a:r>
              <a:rPr lang="en-US" b="1" dirty="0"/>
              <a:t>Use:  </a:t>
            </a:r>
            <a:r>
              <a:rPr lang="en-US" u="sng" dirty="0">
                <a:hlinkClick r:id="rId3"/>
              </a:rPr>
              <a:t>support@surgenet.org </a:t>
            </a:r>
            <a:endParaRPr lang="en-US" b="1" dirty="0"/>
          </a:p>
          <a:p>
            <a:pPr lvl="1"/>
            <a:r>
              <a:rPr lang="en-US" b="1" dirty="0"/>
              <a:t>Lisa </a:t>
            </a:r>
            <a:r>
              <a:rPr lang="en-US" b="1" dirty="0" err="1"/>
              <a:t>Rindler</a:t>
            </a:r>
            <a:r>
              <a:rPr lang="en-US" b="1" dirty="0"/>
              <a:t>, System Administrator</a:t>
            </a:r>
          </a:p>
          <a:p>
            <a:pPr lvl="1"/>
            <a:r>
              <a:rPr lang="en-US" b="1" dirty="0"/>
              <a:t>Greg Locher, System Administrator </a:t>
            </a:r>
          </a:p>
          <a:p>
            <a:pPr lvl="1"/>
            <a:r>
              <a:rPr lang="en-US" b="1"/>
              <a:t>One </a:t>
            </a:r>
            <a:r>
              <a:rPr lang="en-US" b="1" dirty="0"/>
              <a:t>of these people will respond to your question within 24 hours</a:t>
            </a:r>
          </a:p>
          <a:p>
            <a:pPr marL="457200" lvl="1" indent="0">
              <a:buNone/>
            </a:pPr>
            <a:endParaRPr lang="en-US" b="1" dirty="0"/>
          </a:p>
          <a:p>
            <a:pPr lvl="2"/>
            <a:endParaRPr lang="en-US" b="1"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44</a:t>
            </a:fld>
            <a:endParaRPr lang="en-US" dirty="0"/>
          </a:p>
        </p:txBody>
      </p:sp>
    </p:spTree>
    <p:extLst>
      <p:ext uri="{BB962C8B-B14F-4D97-AF65-F5344CB8AC3E}">
        <p14:creationId xmlns:p14="http://schemas.microsoft.com/office/powerpoint/2010/main" val="2924286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a:t>
            </a:r>
          </a:p>
        </p:txBody>
      </p:sp>
      <p:sp>
        <p:nvSpPr>
          <p:cNvPr id="3" name="Content Placeholder 2"/>
          <p:cNvSpPr>
            <a:spLocks noGrp="1"/>
          </p:cNvSpPr>
          <p:nvPr>
            <p:ph idx="1"/>
          </p:nvPr>
        </p:nvSpPr>
        <p:spPr/>
        <p:txBody>
          <a:bodyPr>
            <a:normAutofit lnSpcReduction="10000"/>
          </a:bodyPr>
          <a:lstStyle/>
          <a:p>
            <a:r>
              <a:rPr lang="en-US" b="1" dirty="0"/>
              <a:t>OHTrac is a State of Ohio tool for patient tracking used during any MCI or disaster situation for family reunification.</a:t>
            </a:r>
          </a:p>
          <a:p>
            <a:pPr lvl="1"/>
            <a:r>
              <a:rPr lang="en-US" b="1" dirty="0">
                <a:solidFill>
                  <a:srgbClr val="FF0000"/>
                </a:solidFill>
              </a:rPr>
              <a:t>It is the only statewide tool available to track patients if they are transported to different hospitals.</a:t>
            </a:r>
          </a:p>
          <a:p>
            <a:r>
              <a:rPr lang="en-US" b="1" dirty="0"/>
              <a:t>OHTrac is part of the statewide bed tracking system ( SURGENET ) that hospitals use.</a:t>
            </a:r>
          </a:p>
          <a:p>
            <a:pPr lvl="1"/>
            <a:r>
              <a:rPr lang="en-US" b="1" dirty="0"/>
              <a:t>This component is not visible to EMS providers using the APP</a:t>
            </a:r>
          </a:p>
          <a:p>
            <a:endParaRPr lang="en-US" dirty="0"/>
          </a:p>
          <a:p>
            <a:endParaRPr lang="en-US"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5</a:t>
            </a:fld>
            <a:endParaRPr lang="en-US" dirty="0"/>
          </a:p>
        </p:txBody>
      </p:sp>
    </p:spTree>
    <p:extLst>
      <p:ext uri="{BB962C8B-B14F-4D97-AF65-F5344CB8AC3E}">
        <p14:creationId xmlns:p14="http://schemas.microsoft.com/office/powerpoint/2010/main" val="4059907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Continued</a:t>
            </a:r>
          </a:p>
        </p:txBody>
      </p:sp>
      <p:sp>
        <p:nvSpPr>
          <p:cNvPr id="3" name="Content Placeholder 2"/>
          <p:cNvSpPr>
            <a:spLocks noGrp="1"/>
          </p:cNvSpPr>
          <p:nvPr>
            <p:ph idx="1"/>
          </p:nvPr>
        </p:nvSpPr>
        <p:spPr/>
        <p:txBody>
          <a:bodyPr>
            <a:normAutofit fontScale="77500" lnSpcReduction="20000"/>
          </a:bodyPr>
          <a:lstStyle/>
          <a:p>
            <a:r>
              <a:rPr lang="en-US" dirty="0"/>
              <a:t>OHTrac incidents can not be created using the APP and must be created on the web-based system</a:t>
            </a:r>
          </a:p>
          <a:p>
            <a:r>
              <a:rPr lang="en-US" dirty="0"/>
              <a:t>There are a variety of best practices that all can be used to create the incident on OHTrac</a:t>
            </a:r>
          </a:p>
          <a:p>
            <a:pPr lvl="1"/>
            <a:r>
              <a:rPr lang="en-US" dirty="0"/>
              <a:t>Contact the Ohio Fire Chief Emergency Response System Dispatch Center (Recommended method)</a:t>
            </a:r>
          </a:p>
          <a:p>
            <a:pPr lvl="1"/>
            <a:r>
              <a:rPr lang="en-US" dirty="0"/>
              <a:t>Local dispatch centers create incident upon notification</a:t>
            </a:r>
          </a:p>
          <a:p>
            <a:pPr lvl="1"/>
            <a:r>
              <a:rPr lang="en-US" dirty="0"/>
              <a:t>Regional Hospital Coordinators / Organizations create the incident ( Central Ohio Trauma System (COTS) )</a:t>
            </a:r>
          </a:p>
          <a:p>
            <a:pPr lvl="1"/>
            <a:r>
              <a:rPr lang="en-US" dirty="0"/>
              <a:t>Fire / EMS agencies create the incident using the web-based version of OHTrac</a:t>
            </a:r>
          </a:p>
          <a:p>
            <a:pPr lvl="1"/>
            <a:r>
              <a:rPr lang="en-US" dirty="0"/>
              <a:t>Hospitals create the incident upon notification</a:t>
            </a:r>
          </a:p>
          <a:p>
            <a:r>
              <a:rPr lang="en-US" dirty="0"/>
              <a:t>Follow local protocols   </a:t>
            </a:r>
          </a:p>
          <a:p>
            <a:pPr marL="457200" lvl="1" indent="0">
              <a:buNone/>
            </a:pPr>
            <a:endParaRPr lang="en-US" dirty="0"/>
          </a:p>
        </p:txBody>
      </p:sp>
    </p:spTree>
    <p:extLst>
      <p:ext uri="{BB962C8B-B14F-4D97-AF65-F5344CB8AC3E}">
        <p14:creationId xmlns:p14="http://schemas.microsoft.com/office/powerpoint/2010/main" val="2583692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Continued</a:t>
            </a:r>
          </a:p>
        </p:txBody>
      </p:sp>
      <p:sp>
        <p:nvSpPr>
          <p:cNvPr id="3" name="Content Placeholder 2"/>
          <p:cNvSpPr>
            <a:spLocks noGrp="1"/>
          </p:cNvSpPr>
          <p:nvPr>
            <p:ph idx="1"/>
          </p:nvPr>
        </p:nvSpPr>
        <p:spPr/>
        <p:txBody>
          <a:bodyPr>
            <a:normAutofit/>
          </a:bodyPr>
          <a:lstStyle/>
          <a:p>
            <a:r>
              <a:rPr lang="en-US" b="1" dirty="0"/>
              <a:t>MCI incident alerts can be sent to appropriate users and agencies</a:t>
            </a:r>
          </a:p>
          <a:p>
            <a:pPr lvl="2"/>
            <a:r>
              <a:rPr lang="en-US" b="1" dirty="0"/>
              <a:t>Not a primary method of communication.  You should rely on local communication protocols for notification of an MCI incident</a:t>
            </a:r>
          </a:p>
          <a:p>
            <a:pPr lvl="2"/>
            <a:r>
              <a:rPr lang="en-US" b="1" dirty="0"/>
              <a:t>The OHTrac system is capable of sending a text message to users associated with a hospital or EMS provider that is included in the MCI incident</a:t>
            </a:r>
          </a:p>
          <a:p>
            <a:endParaRPr lang="en-US"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7</a:t>
            </a:fld>
            <a:endParaRPr lang="en-US" dirty="0"/>
          </a:p>
        </p:txBody>
      </p:sp>
    </p:spTree>
    <p:extLst>
      <p:ext uri="{BB962C8B-B14F-4D97-AF65-F5344CB8AC3E}">
        <p14:creationId xmlns:p14="http://schemas.microsoft.com/office/powerpoint/2010/main" val="615941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Continued</a:t>
            </a:r>
          </a:p>
        </p:txBody>
      </p:sp>
      <p:sp>
        <p:nvSpPr>
          <p:cNvPr id="3" name="Content Placeholder 2"/>
          <p:cNvSpPr>
            <a:spLocks noGrp="1"/>
          </p:cNvSpPr>
          <p:nvPr>
            <p:ph idx="1"/>
          </p:nvPr>
        </p:nvSpPr>
        <p:spPr/>
        <p:txBody>
          <a:bodyPr>
            <a:normAutofit lnSpcReduction="10000"/>
          </a:bodyPr>
          <a:lstStyle/>
          <a:p>
            <a:r>
              <a:rPr lang="en-US" b="1" dirty="0"/>
              <a:t>Hospitals are responsible for ensuring that patients received from an incident are entered and patient tracking information updated.</a:t>
            </a:r>
          </a:p>
          <a:p>
            <a:pPr lvl="1"/>
            <a:r>
              <a:rPr lang="en-US" b="1" dirty="0"/>
              <a:t>Family reunification should take place at the hospital(s) and NOT the MCI scene</a:t>
            </a:r>
          </a:p>
          <a:p>
            <a:pPr lvl="1"/>
            <a:r>
              <a:rPr lang="en-US" b="1" dirty="0"/>
              <a:t>Hospitals will also receive “walk-in” or self-transported patients that will need to be entered</a:t>
            </a:r>
          </a:p>
          <a:p>
            <a:pPr lvl="1"/>
            <a:r>
              <a:rPr lang="en-US" b="1" dirty="0"/>
              <a:t>Patients will be transferred and discharged during a MCI incident</a:t>
            </a:r>
          </a:p>
          <a:p>
            <a:endParaRPr lang="en-US" dirty="0"/>
          </a:p>
          <a:p>
            <a:endParaRPr lang="en-US"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8</a:t>
            </a:fld>
            <a:endParaRPr lang="en-US" dirty="0"/>
          </a:p>
        </p:txBody>
      </p:sp>
    </p:spTree>
    <p:extLst>
      <p:ext uri="{BB962C8B-B14F-4D97-AF65-F5344CB8AC3E}">
        <p14:creationId xmlns:p14="http://schemas.microsoft.com/office/powerpoint/2010/main" val="1294195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OHTrac App </a:t>
            </a:r>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r>
              <a:rPr lang="en-US" b="1" dirty="0"/>
              <a:t>The OHTrac App was designed specifically for pre-hospital EMS providers.</a:t>
            </a:r>
          </a:p>
          <a:p>
            <a:r>
              <a:rPr lang="en-US" b="1" dirty="0"/>
              <a:t>This will allow patient tracking to </a:t>
            </a:r>
            <a:r>
              <a:rPr lang="en-US" b="1" u="sng" dirty="0"/>
              <a:t>begin</a:t>
            </a:r>
            <a:r>
              <a:rPr lang="en-US" b="1" dirty="0"/>
              <a:t> at the scene.</a:t>
            </a:r>
          </a:p>
          <a:p>
            <a:r>
              <a:rPr lang="en-US" b="1" dirty="0"/>
              <a:t>There are several advantages to begin patient tracking in the field</a:t>
            </a:r>
          </a:p>
          <a:p>
            <a:pPr lvl="1"/>
            <a:r>
              <a:rPr lang="en-US" b="1" dirty="0"/>
              <a:t>Can assist a dispatch/command center to assist the Transport Officer in hospital destination decisions</a:t>
            </a:r>
          </a:p>
          <a:p>
            <a:pPr lvl="1"/>
            <a:r>
              <a:rPr lang="en-US" b="1" dirty="0"/>
              <a:t>Dispatch/command center or Transport Officer can log on and view how many of each triage level patients have been transported to each hospital</a:t>
            </a:r>
          </a:p>
          <a:p>
            <a:pPr lvl="2"/>
            <a:r>
              <a:rPr lang="en-US" b="1" dirty="0"/>
              <a:t>Existing local communication methods and protocols can be integrated with OHTrac so triaged patients are transported to appropriate hospitals.</a:t>
            </a:r>
          </a:p>
          <a:p>
            <a:pPr lvl="1"/>
            <a:r>
              <a:rPr lang="en-US" b="1" dirty="0"/>
              <a:t>Allows increased patient tracking accuracy</a:t>
            </a:r>
          </a:p>
          <a:p>
            <a:pPr lvl="1"/>
            <a:r>
              <a:rPr lang="en-US" b="1" dirty="0"/>
              <a:t>Assists the scene IC.  (Family members sometimes respond to the scene to try and find their loved ones.)</a:t>
            </a:r>
          </a:p>
          <a:p>
            <a:pPr lvl="1"/>
            <a:r>
              <a:rPr lang="en-US" b="1" dirty="0"/>
              <a:t>Allows hospitals to visually see the number and acuity of patients en-route</a:t>
            </a:r>
          </a:p>
          <a:p>
            <a:pPr lvl="2"/>
            <a:endParaRPr lang="en-US" dirty="0"/>
          </a:p>
        </p:txBody>
      </p:sp>
      <p:sp>
        <p:nvSpPr>
          <p:cNvPr id="4" name="Slide Number Placeholder 3"/>
          <p:cNvSpPr>
            <a:spLocks noGrp="1"/>
          </p:cNvSpPr>
          <p:nvPr>
            <p:ph type="sldNum" sz="quarter" idx="12"/>
          </p:nvPr>
        </p:nvSpPr>
        <p:spPr/>
        <p:txBody>
          <a:bodyPr/>
          <a:lstStyle/>
          <a:p>
            <a:fld id="{9AE610DD-8257-4499-B00D-469255FD424B}" type="slidenum">
              <a:rPr lang="en-US" smtClean="0"/>
              <a:pPr/>
              <a:t>9</a:t>
            </a:fld>
            <a:endParaRPr lang="en-US" dirty="0"/>
          </a:p>
        </p:txBody>
      </p:sp>
    </p:spTree>
    <p:extLst>
      <p:ext uri="{BB962C8B-B14F-4D97-AF65-F5344CB8AC3E}">
        <p14:creationId xmlns:p14="http://schemas.microsoft.com/office/powerpoint/2010/main" val="8220059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2189</TotalTime>
  <Words>4959</Words>
  <Application>Microsoft Macintosh PowerPoint</Application>
  <PresentationFormat>On-screen Show (4:3)</PresentationFormat>
  <Paragraphs>342</Paragraphs>
  <Slides>44</Slides>
  <Notes>36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Calibri</vt:lpstr>
      <vt:lpstr>Wingdings 2</vt:lpstr>
      <vt:lpstr>Office Theme</vt:lpstr>
      <vt:lpstr>Introduction to the OHTrac App 5-10-19 version</vt:lpstr>
      <vt:lpstr>Objectives</vt:lpstr>
      <vt:lpstr>PowerPoint Presentation</vt:lpstr>
      <vt:lpstr>FAMILY REUNIFICATION DURING A MCI INCIDENT</vt:lpstr>
      <vt:lpstr>Overview</vt:lpstr>
      <vt:lpstr>Overview Continued</vt:lpstr>
      <vt:lpstr>Overview Continued</vt:lpstr>
      <vt:lpstr>Overview Continued</vt:lpstr>
      <vt:lpstr>OHTrac App </vt:lpstr>
      <vt:lpstr>How Much Does the App Cost ?</vt:lpstr>
      <vt:lpstr>How do I get the OHTrac App?</vt:lpstr>
      <vt:lpstr>App Download</vt:lpstr>
      <vt:lpstr>WE ARE ASKING EMS TO ENTER ONLY ESSENTIAL INFORMATION</vt:lpstr>
      <vt:lpstr>Select the Correct Incident</vt:lpstr>
      <vt:lpstr>Patient Entry is Simple to Accomplish</vt:lpstr>
      <vt:lpstr>PowerPoint Presentation</vt:lpstr>
      <vt:lpstr>PowerPoint Presentation</vt:lpstr>
      <vt:lpstr>PowerPoint Presentation</vt:lpstr>
      <vt:lpstr>PowerPoint Presentation</vt:lpstr>
      <vt:lpstr>PowerPoint Presentation</vt:lpstr>
      <vt:lpstr>HOSPITALS WILL ADD THIS INFORMATION</vt:lpstr>
      <vt:lpstr>OHTRAC IS HIPAA COMPLIANT</vt:lpstr>
      <vt:lpstr>When is OHTrac Used?</vt:lpstr>
      <vt:lpstr>Indications for Using OHTrac</vt:lpstr>
      <vt:lpstr>How Do I Log On To OHTrac?</vt:lpstr>
      <vt:lpstr>Log On to OHTrac</vt:lpstr>
      <vt:lpstr>Log In Page</vt:lpstr>
      <vt:lpstr>GENERIC LOG ON</vt:lpstr>
      <vt:lpstr>FACILITY ADMINISTRATOR  PERMISSION LEVEL</vt:lpstr>
      <vt:lpstr>Training Requirements to Use the App</vt:lpstr>
      <vt:lpstr>Training Requirements to Use the App</vt:lpstr>
      <vt:lpstr>HOW OHTRAC COULD ASSIST THE TRANSPORT OFFICER</vt:lpstr>
      <vt:lpstr>PowerPoint Presentation</vt:lpstr>
      <vt:lpstr>PowerPoint Presentation</vt:lpstr>
      <vt:lpstr>How to Get Access To OHTrac?</vt:lpstr>
      <vt:lpstr>NEXT STEP</vt:lpstr>
      <vt:lpstr>How to Complete a Request for Access to OHTrac</vt:lpstr>
      <vt:lpstr>Request for Access</vt:lpstr>
      <vt:lpstr>For the Application check OHTrac only for your region </vt:lpstr>
      <vt:lpstr>Request for Access to OHTrac continued</vt:lpstr>
      <vt:lpstr>Points of Contact for Access to Surgenet / OHTrac</vt:lpstr>
      <vt:lpstr>PowerPoint Presentation</vt:lpstr>
      <vt:lpstr>Where Can I Get Additional Information on OHTrac?</vt:lpstr>
      <vt:lpstr>Points of Contact Concerning the  OHTrac App</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 OHTrac App DRAFT VERSION</dc:title>
  <dc:creator>Draves, Morgan</dc:creator>
  <cp:lastModifiedBy>Gregory Locher</cp:lastModifiedBy>
  <cp:revision>87</cp:revision>
  <cp:lastPrinted>2019-07-05T20:31:38Z</cp:lastPrinted>
  <dcterms:created xsi:type="dcterms:W3CDTF">2016-02-22T14:20:27Z</dcterms:created>
  <dcterms:modified xsi:type="dcterms:W3CDTF">2019-07-05T20:34:28Z</dcterms:modified>
</cp:coreProperties>
</file>