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5143500" type="screen16x9"/>
  <p:notesSz cx="6858000" cy="9144000"/>
  <p:embeddedFontLst>
    <p:embeddedFont>
      <p:font typeface="Merriweather" panose="020B0604020202020204" charset="0"/>
      <p:regular r:id="rId30"/>
      <p:bold r:id="rId31"/>
      <p:italic r:id="rId32"/>
      <p:boldItalic r:id="rId33"/>
    </p:embeddedFont>
    <p:embeddedFont>
      <p:font typeface="Roboto" panose="02000000000000000000" pitchFamily="2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 snapToGrid="0">
      <p:cViewPr varScale="1">
        <p:scale>
          <a:sx n="143" d="100"/>
          <a:sy n="143" d="100"/>
        </p:scale>
        <p:origin x="702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0996038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s.gov/pdf/nemsac/may2012/EMS_Culture_of_Safety-Draft_3-1_05162012.pdf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50797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4469e7c3a5_1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4469e7c3a5_1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Focus groups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579714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44f194be8f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44f194be8f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Meds: Weight-based dosing! And oral meds are LIQUIDS!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Utility of Broselo or Hand Tavy? Lack of standardization of meds packaging, concentrations..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Equipments: different sizes and they expire!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Education: OVERALL, people felt education and training in pediatric population was inadequate. And if they do attend pediatric training or certification, usually not pertinent to the prehospital role and/or issues they face in the field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Cultural norms: MY personal experience of culture change during my residency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Fear of consequences if reported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07715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44f194be8f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44f194be8f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Disagreement between team members - same level providers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Difficulties in operational communications - med control, radio communications, police, fire and EMS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217091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44f194be8f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44f194be8f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32144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4507623ca5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4507623ca5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Procedural skills - Manequins are not the same, Can’t really “practice” on kids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Programs developing simulations using haptic tactile feedback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990450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44f194be8f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44f194be8f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25461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4507623ca5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4507623ca5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05782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4507623ca5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4507623ca5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Paramedics perform 1 intubation in 5 years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746787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4507623ca5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4507623ca5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Paramedics perform 1 intubation in 5 years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84410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4507623ca5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4507623ca5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Lack of resources and personel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54385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44f194be8f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44f194be8f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48502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4507623ca5_1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4507623ca5_1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179163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4507623ca5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4507623ca5_1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Easier to make out-of-hospital setting because of lack of multiple system checks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86908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4507623ca5_1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4507623ca5_1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Easier to make out-of-hospital setting because of lack of multiple system checks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70147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4507623ca5_1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4507623ca5_1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93659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4469e7c3a5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4469e7c3a5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Communication barriers - age, parental distress, cooperation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92886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4507623ca5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4507623ca5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Interrelationships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Culture of blame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45739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4469e7c3a5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4469e7c3a5_1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55714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451096f9c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451096f9c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8220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44f194be8f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44f194be8f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333333"/>
                </a:solidFill>
              </a:rPr>
              <a:t>Near Miss: “any event that could have had adverse consequences but did not and was indistinguishable from fully fledged adverse events in all but outcome”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Example of near miss - pill given to wrong patient, but the other patient recognized it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Adverse Events: </a:t>
            </a:r>
            <a:r>
              <a:rPr lang="en" sz="1000">
                <a:solidFill>
                  <a:srgbClr val="333333"/>
                </a:solidFill>
              </a:rPr>
              <a:t>"unintended physical injury resulting from or contributed to by medical care (including the absence of indicated medical treatment), that requires additional monitoring, treatment, or hospitalization, or that results in death."</a:t>
            </a:r>
            <a:endParaRPr sz="1000"/>
          </a:p>
        </p:txBody>
      </p:sp>
    </p:spTree>
    <p:extLst>
      <p:ext uri="{BB962C8B-B14F-4D97-AF65-F5344CB8AC3E}">
        <p14:creationId xmlns:p14="http://schemas.microsoft.com/office/powerpoint/2010/main" val="3845312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4469e7c3a5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4469e7c3a5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According to </a:t>
            </a:r>
            <a:r>
              <a:rPr lang="en" sz="1000" i="1"/>
              <a:t>Pediatrics, </a:t>
            </a:r>
            <a:r>
              <a:rPr lang="en" sz="1000"/>
              <a:t>March 2003, </a:t>
            </a:r>
            <a:r>
              <a:rPr lang="en" sz="105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the national rate of hospital-reported medical errors in hospitalized children ranged from 1.81 to 2.96 per 100 discharges</a:t>
            </a:r>
            <a:endParaRPr sz="105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</p:txBody>
      </p:sp>
    </p:spTree>
    <p:extLst>
      <p:ext uri="{BB962C8B-B14F-4D97-AF65-F5344CB8AC3E}">
        <p14:creationId xmlns:p14="http://schemas.microsoft.com/office/powerpoint/2010/main" val="1888507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4469e7c3a5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4469e7c3a5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From less than 10 minutes in urban area and upto couple hours in rural areas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99834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4469e7c3a5_1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4469e7c3a5_1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Especially for pediatric population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highlight>
                  <a:srgbClr val="FFFFFF"/>
                </a:highlight>
              </a:rPr>
              <a:t>While no study has been formally done to assess the level of error in field care, there is clearly the opportunity for errors to happen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Given limited sources and requiring to perform multiple complex cognitive tasks for EMS providers, error rate may even be higher!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06435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44f194be8f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44f194be8f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Because there is no national data/studies done for EMS medical error, true incidence is difficult to assess at this time.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But there has been qualitative studies regarding this matter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414141"/>
                </a:solidFill>
                <a:highlight>
                  <a:srgbClr val="FFFFFF"/>
                </a:highlight>
              </a:rPr>
              <a:t>n 2013, the </a:t>
            </a:r>
            <a:r>
              <a:rPr lang="en" sz="1050" u="sng">
                <a:solidFill>
                  <a:srgbClr val="3276B4"/>
                </a:solidFill>
                <a:highlight>
                  <a:srgbClr val="FFFFFF"/>
                </a:highlight>
                <a:hlinkClick r:id="rId3"/>
              </a:rPr>
              <a:t>National EMS Culture of Safety Strategy</a:t>
            </a:r>
            <a:r>
              <a:rPr lang="en" sz="1050">
                <a:solidFill>
                  <a:srgbClr val="414141"/>
                </a:solidFill>
                <a:highlight>
                  <a:srgbClr val="FFFFFF"/>
                </a:highlight>
              </a:rPr>
              <a:t> was published.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44868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4469e7c3a5_1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4469e7c3a5_1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Sample of 753 emergency medicine physicians and EMS professionals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598858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44f194be8f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44f194be8f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Unlike the previous study where they utilized survey questions to characterize medical errors in EMS, this study was done using qualitative methods (focus groups, interviews, event reporting)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 pediatric specific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23% is high out of proportion given rate of pediatric runs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7065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title" hasCustomPrompt="1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>
            <a:spLocks noGrp="1"/>
          </p:cNvSpPr>
          <p:nvPr>
            <p:ph type="body" idx="1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avLst/>
            <a:gdLst/>
            <a:ahLst/>
            <a:cxnLst/>
            <a:rect l="l" t="t" r="r" b="b"/>
            <a:pathLst>
              <a:path w="172545" h="175975" extrusionOk="0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avLst/>
            <a:gdLst/>
            <a:ahLst/>
            <a:cxnLst/>
            <a:rect l="l" t="t" r="r" b="b"/>
            <a:pathLst>
              <a:path w="172676" h="175824" extrusionOk="0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2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body" idx="1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>
            <a:spLocks noGrp="1"/>
          </p:cNvSpPr>
          <p:nvPr>
            <p:ph type="ctrTitle"/>
          </p:nvPr>
        </p:nvSpPr>
        <p:spPr>
          <a:xfrm>
            <a:off x="623400" y="798925"/>
            <a:ext cx="74949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Improving Patient Safety in Pediatric EMS </a:t>
            </a:r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subTitle" idx="1"/>
          </p:nvPr>
        </p:nvSpPr>
        <p:spPr>
          <a:xfrm>
            <a:off x="4761300" y="3779347"/>
            <a:ext cx="4242600" cy="9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SunHee Chung, MD</a:t>
            </a: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Pediatric Emergency Medicine Fellow</a:t>
            </a: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Rainbow Babies and Children’s Hospital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Categories of Errors</a:t>
            </a:r>
            <a:endParaRPr/>
          </a:p>
        </p:txBody>
      </p:sp>
      <p:sp>
        <p:nvSpPr>
          <p:cNvPr id="119" name="Google Shape;119;p22"/>
          <p:cNvSpPr txBox="1"/>
          <p:nvPr/>
        </p:nvSpPr>
        <p:spPr>
          <a:xfrm>
            <a:off x="377275" y="1483950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800" dirty="0"/>
              <a:t>System level</a:t>
            </a:r>
            <a:endParaRPr sz="2800" dirty="0"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800" dirty="0"/>
              <a:t>Team level</a:t>
            </a:r>
            <a:endParaRPr sz="28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800" dirty="0"/>
              <a:t>Individual provider level</a:t>
            </a:r>
            <a:endParaRPr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/>
              <a:t>Prehosp Emerg Care </a:t>
            </a:r>
            <a:r>
              <a:rPr lang="en" sz="1000" dirty="0"/>
              <a:t>2014</a:t>
            </a:r>
            <a:endParaRPr sz="1000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/>
              <a:t>Understanding Safety in Preshopital Emergency Medical Services for Children</a:t>
            </a:r>
            <a:endParaRPr sz="1000" i="1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Cottrell et al</a:t>
            </a:r>
            <a:endParaRPr sz="1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Categories of Errors- System Level</a:t>
            </a:r>
            <a:endParaRPr/>
          </a:p>
        </p:txBody>
      </p:sp>
      <p:sp>
        <p:nvSpPr>
          <p:cNvPr id="125" name="Google Shape;125;p23"/>
          <p:cNvSpPr txBox="1"/>
          <p:nvPr/>
        </p:nvSpPr>
        <p:spPr>
          <a:xfrm>
            <a:off x="377275" y="1483950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800" dirty="0"/>
              <a:t>System level</a:t>
            </a:r>
            <a:endParaRPr sz="2800" dirty="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600" dirty="0"/>
              <a:t>Medication and equipment</a:t>
            </a:r>
            <a:endParaRPr sz="2600" dirty="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600" dirty="0"/>
              <a:t>Education and training</a:t>
            </a:r>
            <a:endParaRPr sz="2600" dirty="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600" dirty="0"/>
              <a:t>Cultural norms</a:t>
            </a:r>
            <a:endParaRPr sz="26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Categories of Errors- Team Level</a:t>
            </a:r>
            <a:endParaRPr/>
          </a:p>
        </p:txBody>
      </p:sp>
      <p:sp>
        <p:nvSpPr>
          <p:cNvPr id="131" name="Google Shape;131;p24"/>
          <p:cNvSpPr txBox="1"/>
          <p:nvPr/>
        </p:nvSpPr>
        <p:spPr>
          <a:xfrm>
            <a:off x="53396" y="1557369"/>
            <a:ext cx="9090604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800" dirty="0"/>
              <a:t>Team level</a:t>
            </a:r>
            <a:endParaRPr sz="28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400" dirty="0"/>
              <a:t>Communication failure between team members</a:t>
            </a:r>
            <a:endParaRPr sz="2400" dirty="0"/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2200" dirty="0"/>
              <a:t>Command and control issues</a:t>
            </a:r>
            <a:endParaRPr sz="2200" dirty="0"/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2200" dirty="0"/>
              <a:t>Medical control, police, and fire</a:t>
            </a:r>
            <a:endParaRPr sz="22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400" dirty="0"/>
              <a:t>Communication failure during transitions of care</a:t>
            </a:r>
            <a:endParaRPr sz="24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400" dirty="0"/>
              <a:t>Lack of follow up</a:t>
            </a:r>
            <a:endParaRPr sz="2400" dirty="0"/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2200" dirty="0"/>
              <a:t>Rarely any follow up from the hospital regarding the outcomes</a:t>
            </a:r>
            <a:endParaRPr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Categories of Errors-  Individual Provider Level</a:t>
            </a:r>
            <a:endParaRPr/>
          </a:p>
        </p:txBody>
      </p:sp>
      <p:sp>
        <p:nvSpPr>
          <p:cNvPr id="137" name="Google Shape;137;p25"/>
          <p:cNvSpPr txBox="1"/>
          <p:nvPr/>
        </p:nvSpPr>
        <p:spPr>
          <a:xfrm>
            <a:off x="377275" y="1483950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800" dirty="0"/>
              <a:t>Individual Provider Level</a:t>
            </a:r>
            <a:endParaRPr sz="28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400" dirty="0"/>
              <a:t>“Everything is harder. Period. History’s harder, physical exam is harder. Treatments are harder. IV access is harder. Everything is harder.”</a:t>
            </a:r>
          </a:p>
          <a:p>
            <a:pPr marL="558800" lvl="1" algn="l" rtl="0">
              <a:spcBef>
                <a:spcPts val="0"/>
              </a:spcBef>
              <a:spcAft>
                <a:spcPts val="0"/>
              </a:spcAft>
              <a:buSzPts val="2000"/>
            </a:pPr>
            <a:endParaRPr sz="24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400" dirty="0"/>
              <a:t>“Pediatrics is a problem.”</a:t>
            </a:r>
            <a:endParaRPr sz="2400" dirty="0"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Categories of Errors-  Individual Provider Level</a:t>
            </a:r>
            <a:endParaRPr/>
          </a:p>
        </p:txBody>
      </p:sp>
      <p:sp>
        <p:nvSpPr>
          <p:cNvPr id="143" name="Google Shape;143;p26"/>
          <p:cNvSpPr txBox="1"/>
          <p:nvPr/>
        </p:nvSpPr>
        <p:spPr>
          <a:xfrm>
            <a:off x="464043" y="1473375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800" dirty="0"/>
              <a:t>Individual Provider Level</a:t>
            </a:r>
            <a:endParaRPr sz="28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400" dirty="0"/>
              <a:t>Overall heightened level of anxiety</a:t>
            </a:r>
            <a:endParaRPr sz="24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400" dirty="0"/>
              <a:t>Experience and training in care of children</a:t>
            </a:r>
            <a:endParaRPr sz="2400" dirty="0"/>
          </a:p>
          <a:p>
            <a:pPr marL="1371600" lvl="2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2200" dirty="0"/>
              <a:t>“Very high risk, very low frequency”</a:t>
            </a:r>
            <a:endParaRPr sz="22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400" dirty="0"/>
              <a:t>Assessment and decision making</a:t>
            </a:r>
            <a:endParaRPr sz="24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400" dirty="0"/>
              <a:t>Technical and procedural skills</a:t>
            </a:r>
            <a:endParaRPr sz="2400" dirty="0"/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Specific Contributors to Patient Safety Events</a:t>
            </a:r>
            <a:endParaRPr/>
          </a:p>
        </p:txBody>
      </p:sp>
      <p:sp>
        <p:nvSpPr>
          <p:cNvPr id="149" name="Google Shape;149;p27"/>
          <p:cNvSpPr txBox="1"/>
          <p:nvPr/>
        </p:nvSpPr>
        <p:spPr>
          <a:xfrm>
            <a:off x="377275" y="1483950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Pediatric airway management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Medication dosing errors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Equipment errors</a:t>
            </a:r>
            <a:endParaRPr sz="24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8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Pediatric Airway Management</a:t>
            </a:r>
            <a:endParaRPr/>
          </a:p>
        </p:txBody>
      </p:sp>
      <p:sp>
        <p:nvSpPr>
          <p:cNvPr id="155" name="Google Shape;155;p28"/>
          <p:cNvSpPr txBox="1"/>
          <p:nvPr/>
        </p:nvSpPr>
        <p:spPr>
          <a:xfrm>
            <a:off x="76756" y="1491177"/>
            <a:ext cx="8990488" cy="3151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Of 490 transports, 329 had a total of 338 airway management procedures (some had more than 1)</a:t>
            </a: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61.6 % treated with oxygen</a:t>
            </a: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15.3% with BVM</a:t>
            </a: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8.6 % ETT insertion</a:t>
            </a: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2% airway adjunct</a:t>
            </a:r>
            <a:endParaRPr lang="en-US"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i="1" dirty="0"/>
              <a:t>BMJ open </a:t>
            </a:r>
            <a:r>
              <a:rPr lang="en-US" sz="1000" dirty="0"/>
              <a:t>2016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/>
              <a:t>Patient Safety Events in out-of hospital paediatric airway management</a:t>
            </a:r>
            <a:endParaRPr sz="1000" i="1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Hansen M, et al</a:t>
            </a:r>
            <a:endParaRPr sz="10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Pediatric Airway Management</a:t>
            </a:r>
            <a:endParaRPr/>
          </a:p>
        </p:txBody>
      </p:sp>
      <p:sp>
        <p:nvSpPr>
          <p:cNvPr id="161" name="Google Shape;161;p29"/>
          <p:cNvSpPr txBox="1"/>
          <p:nvPr/>
        </p:nvSpPr>
        <p:spPr>
          <a:xfrm>
            <a:off x="377275" y="1483950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Overall, 27.8% (94/338) error </a:t>
            </a: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21% related to oxygen use</a:t>
            </a: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9.8% related to BVM</a:t>
            </a: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9.5% related to intubations</a:t>
            </a: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0.9% related to airway adjuncts</a:t>
            </a: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58% of intubations required 3 or more attempts or failed altogether</a:t>
            </a:r>
            <a:endParaRPr sz="24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0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Pediatric Airway Management</a:t>
            </a:r>
            <a:endParaRPr/>
          </a:p>
        </p:txBody>
      </p:sp>
      <p:sp>
        <p:nvSpPr>
          <p:cNvPr id="167" name="Google Shape;167;p30"/>
          <p:cNvSpPr txBox="1"/>
          <p:nvPr/>
        </p:nvSpPr>
        <p:spPr>
          <a:xfrm>
            <a:off x="0" y="1294844"/>
            <a:ext cx="9144000" cy="37443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58% of intubations required 3 or more attempts or failed altogether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Over 70% of cases in which ETI was performed error of some type</a:t>
            </a:r>
            <a:endParaRPr sz="24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200" dirty="0"/>
              <a:t>ETT placed too deep (25%)</a:t>
            </a:r>
            <a:endParaRPr sz="22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200" dirty="0"/>
              <a:t>Incorrect size used (29%)</a:t>
            </a:r>
            <a:endParaRPr sz="22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200" dirty="0"/>
              <a:t>Dislodgement of ETT during transport (13%)</a:t>
            </a: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endParaRPr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/>
              <a:t>Reviewers felt </a:t>
            </a:r>
            <a:r>
              <a:rPr lang="en-US" sz="2000" b="1" dirty="0"/>
              <a:t>that </a:t>
            </a:r>
            <a:r>
              <a:rPr lang="en" sz="2000" b="1" dirty="0"/>
              <a:t>24% of the time, ETI was not indicated when performed</a:t>
            </a:r>
            <a:endParaRPr sz="2000" b="1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1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Pediatric Airway Management</a:t>
            </a:r>
            <a:endParaRPr/>
          </a:p>
        </p:txBody>
      </p:sp>
      <p:sp>
        <p:nvSpPr>
          <p:cNvPr id="173" name="Google Shape;173;p31"/>
          <p:cNvSpPr txBox="1"/>
          <p:nvPr/>
        </p:nvSpPr>
        <p:spPr>
          <a:xfrm>
            <a:off x="377275" y="1483950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800" dirty="0"/>
              <a:t>The most common indication was cardiac arrest</a:t>
            </a:r>
            <a:endParaRPr sz="2800" dirty="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600" dirty="0"/>
              <a:t>Time to epinephrine differed from 7 min to 11min</a:t>
            </a:r>
            <a:endParaRPr sz="26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Definition of Patient Safety</a:t>
            </a:r>
            <a:endParaRPr/>
          </a:p>
        </p:txBody>
      </p:sp>
      <p:sp>
        <p:nvSpPr>
          <p:cNvPr id="71" name="Google Shape;71;p14"/>
          <p:cNvSpPr txBox="1"/>
          <p:nvPr/>
        </p:nvSpPr>
        <p:spPr>
          <a:xfrm>
            <a:off x="377275" y="1483950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200"/>
              <a:buChar char="●"/>
            </a:pPr>
            <a:r>
              <a:rPr lang="en" sz="2800" dirty="0">
                <a:solidFill>
                  <a:srgbClr val="333333"/>
                </a:solidFill>
              </a:rPr>
              <a:t>WHO</a:t>
            </a:r>
            <a:endParaRPr sz="2800" dirty="0">
              <a:solidFill>
                <a:srgbClr val="333333"/>
              </a:solidFill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200"/>
              <a:buChar char="○"/>
            </a:pPr>
            <a:r>
              <a:rPr lang="en" sz="2400" dirty="0">
                <a:solidFill>
                  <a:srgbClr val="333333"/>
                </a:solidFill>
              </a:rPr>
              <a:t>“Absence of preventable harm to a patient during the process of health care and reduction of risk of unnecessary harm associated with health care to an acceptable minimum”</a:t>
            </a:r>
            <a:endParaRPr sz="2400" dirty="0">
              <a:solidFill>
                <a:srgbClr val="333333"/>
              </a:solidFill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200"/>
              <a:buChar char="●"/>
            </a:pPr>
            <a:r>
              <a:rPr lang="en" sz="2800" dirty="0">
                <a:solidFill>
                  <a:srgbClr val="333333"/>
                </a:solidFill>
              </a:rPr>
              <a:t>IOM</a:t>
            </a:r>
            <a:endParaRPr sz="2800" dirty="0">
              <a:solidFill>
                <a:srgbClr val="333333"/>
              </a:solidFill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Char char="○"/>
            </a:pPr>
            <a:r>
              <a:rPr lang="en" sz="2400" dirty="0">
                <a:solidFill>
                  <a:srgbClr val="333333"/>
                </a:solidFill>
              </a:rPr>
              <a:t>“The prevention of harm to patients”</a:t>
            </a:r>
            <a:endParaRPr sz="2400" dirty="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2"/>
          <p:cNvSpPr txBox="1">
            <a:spLocks noGrp="1"/>
          </p:cNvSpPr>
          <p:nvPr>
            <p:ph type="title"/>
          </p:nvPr>
        </p:nvSpPr>
        <p:spPr>
          <a:xfrm>
            <a:off x="311725" y="210509"/>
            <a:ext cx="8520600" cy="9141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Severity of Airway Management Errors by Patient Age</a:t>
            </a:r>
            <a:br>
              <a:rPr lang="en-US" dirty="0"/>
            </a:br>
            <a:endParaRPr dirty="0"/>
          </a:p>
        </p:txBody>
      </p:sp>
      <p:sp>
        <p:nvSpPr>
          <p:cNvPr id="179" name="Google Shape;179;p32"/>
          <p:cNvSpPr txBox="1"/>
          <p:nvPr/>
        </p:nvSpPr>
        <p:spPr>
          <a:xfrm>
            <a:off x="253628" y="1483950"/>
            <a:ext cx="8710161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386" y="1345803"/>
            <a:ext cx="6875591" cy="359894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3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Medication Dosing Errors</a:t>
            </a:r>
            <a:endParaRPr/>
          </a:p>
        </p:txBody>
      </p:sp>
      <p:sp>
        <p:nvSpPr>
          <p:cNvPr id="185" name="Google Shape;185;p33"/>
          <p:cNvSpPr txBox="1"/>
          <p:nvPr/>
        </p:nvSpPr>
        <p:spPr>
          <a:xfrm>
            <a:off x="73419" y="1483950"/>
            <a:ext cx="896379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Medication dosing error up to 17.8 % of hospitalized children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“Dosing Error” defined</a:t>
            </a:r>
            <a:endParaRPr sz="24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200" dirty="0"/>
              <a:t>&gt;20% deviation from the weight-appropriate dose</a:t>
            </a:r>
            <a:endParaRPr sz="22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200" dirty="0"/>
              <a:t>Albuterol, atropine, dextrose, diphenhydramine, epinephrine and naloxone</a:t>
            </a: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i="1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/>
              <a:t>Prehosp Emerg Care 2012</a:t>
            </a:r>
            <a:endParaRPr sz="1000" i="1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/>
              <a:t>Medication dosing errors in pediatric patients treated by EMS</a:t>
            </a:r>
            <a:endParaRPr sz="1000" i="1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Hoyle, et al</a:t>
            </a:r>
            <a:endParaRPr sz="1000" dirty="0"/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Medication Dosing Errors</a:t>
            </a:r>
            <a:endParaRPr/>
          </a:p>
        </p:txBody>
      </p:sp>
      <p:sp>
        <p:nvSpPr>
          <p:cNvPr id="191" name="Google Shape;191;p34"/>
          <p:cNvSpPr txBox="1"/>
          <p:nvPr/>
        </p:nvSpPr>
        <p:spPr>
          <a:xfrm>
            <a:off x="311725" y="1483950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5,547 chart review: 230 received drugs and had documented weight</a:t>
            </a:r>
            <a:endParaRPr sz="26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400" dirty="0"/>
              <a:t>Total of 360 drug administrations</a:t>
            </a:r>
            <a:endParaRPr sz="24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400" dirty="0"/>
              <a:t>34.7% (125/360) had dosage errors</a:t>
            </a:r>
            <a:endParaRPr sz="24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400" dirty="0"/>
              <a:t>Epinephrine highest at 60.9%</a:t>
            </a:r>
            <a:endParaRPr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Medication Dosing Errors</a:t>
            </a:r>
            <a:endParaRPr/>
          </a:p>
        </p:txBody>
      </p:sp>
      <p:sp>
        <p:nvSpPr>
          <p:cNvPr id="197" name="Google Shape;197;p35"/>
          <p:cNvSpPr txBox="1"/>
          <p:nvPr/>
        </p:nvSpPr>
        <p:spPr>
          <a:xfrm>
            <a:off x="311725" y="1330437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Electronic questionnaire to paramedics 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1,043 responses 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43 % were familiar with a medication dosage error by EMS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58.5% believed their initial paramedic program did not include enough pediatric training</a:t>
            </a:r>
            <a:endParaRPr sz="24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6"/>
          <p:cNvSpPr txBox="1">
            <a:spLocks noGrp="1"/>
          </p:cNvSpPr>
          <p:nvPr>
            <p:ph type="title"/>
          </p:nvPr>
        </p:nvSpPr>
        <p:spPr>
          <a:xfrm>
            <a:off x="311700" y="472100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Summary</a:t>
            </a:r>
            <a:endParaRPr/>
          </a:p>
        </p:txBody>
      </p:sp>
      <p:sp>
        <p:nvSpPr>
          <p:cNvPr id="203" name="Google Shape;203;p36"/>
          <p:cNvSpPr txBox="1"/>
          <p:nvPr/>
        </p:nvSpPr>
        <p:spPr>
          <a:xfrm>
            <a:off x="260304" y="1483950"/>
            <a:ext cx="8637571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Infrequency of encounter (5-10% of all runs)</a:t>
            </a:r>
            <a:endParaRPr sz="26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Greater anxiety of EMS providers</a:t>
            </a:r>
            <a:endParaRPr sz="26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Communication barriers</a:t>
            </a:r>
            <a:endParaRPr sz="26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Lack of reporting system</a:t>
            </a:r>
            <a:endParaRPr sz="26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Cultural norm</a:t>
            </a:r>
            <a:endParaRPr sz="26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Wide range of sizes of equipments</a:t>
            </a:r>
            <a:endParaRPr sz="26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Wide range of weight-based dosages of medications</a:t>
            </a:r>
            <a:endParaRPr sz="2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EMS Provider Perceptions of Medical Errors</a:t>
            </a:r>
            <a:endParaRPr/>
          </a:p>
        </p:txBody>
      </p:sp>
      <p:sp>
        <p:nvSpPr>
          <p:cNvPr id="209" name="Google Shape;209;p37"/>
          <p:cNvSpPr txBox="1"/>
          <p:nvPr/>
        </p:nvSpPr>
        <p:spPr>
          <a:xfrm>
            <a:off x="311725" y="1357136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</a:pPr>
            <a:r>
              <a:rPr lang="en" sz="2400" dirty="0"/>
              <a:t>“A good paramedic wouldn’t need to pull out a cheat sheet.”</a:t>
            </a:r>
            <a:endParaRPr sz="2400" dirty="0"/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“It’s a sign of weakness if you ask another paramedic on the scene ‘what do you think?’”</a:t>
            </a:r>
            <a:endParaRPr sz="2400" dirty="0"/>
          </a:p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endParaRPr sz="2400" dirty="0"/>
          </a:p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“Almost all of the negative events I can recall over a 30-year-period in EMS have been in the ER.”</a:t>
            </a:r>
            <a:endParaRPr sz="2200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/>
              <a:t> 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/>
              <a:t>Society of Academic Emergency medicine</a:t>
            </a:r>
            <a:r>
              <a:rPr lang="en" sz="1000" dirty="0"/>
              <a:t> 2008</a:t>
            </a:r>
            <a:endParaRPr sz="1000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/>
              <a:t>Emergency Medical Services Provider Perceptions of the nature of Adverse Events and Near-misses in Out-of-hospital Care</a:t>
            </a:r>
            <a:endParaRPr sz="1000" i="1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Fairbanks et al</a:t>
            </a:r>
            <a:endParaRPr sz="1000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8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Ways to Improve</a:t>
            </a:r>
            <a:endParaRPr/>
          </a:p>
        </p:txBody>
      </p:sp>
      <p:sp>
        <p:nvSpPr>
          <p:cNvPr id="215" name="Google Shape;215;p38"/>
          <p:cNvSpPr txBox="1"/>
          <p:nvPr/>
        </p:nvSpPr>
        <p:spPr>
          <a:xfrm>
            <a:off x="311725" y="1473375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Weight-based tapes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6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Standardized protocols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6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Airway adjuncts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6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Systemized hand-offs</a:t>
            </a:r>
            <a:endParaRPr sz="2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Ways to Improve</a:t>
            </a:r>
            <a:endParaRPr/>
          </a:p>
        </p:txBody>
      </p:sp>
      <p:sp>
        <p:nvSpPr>
          <p:cNvPr id="221" name="Google Shape;221;p39"/>
          <p:cNvSpPr txBox="1"/>
          <p:nvPr/>
        </p:nvSpPr>
        <p:spPr>
          <a:xfrm>
            <a:off x="397299" y="1473375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Changing the culture of blame and shame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6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Standardized reporting system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6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Standardized medicine and equipments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6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More effective ways of training/education</a:t>
            </a:r>
            <a:endParaRPr sz="2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Patient Safety Events (Medical Errors)</a:t>
            </a:r>
            <a:endParaRPr/>
          </a:p>
        </p:txBody>
      </p:sp>
      <p:sp>
        <p:nvSpPr>
          <p:cNvPr id="77" name="Google Shape;77;p15"/>
          <p:cNvSpPr txBox="1"/>
          <p:nvPr/>
        </p:nvSpPr>
        <p:spPr>
          <a:xfrm>
            <a:off x="377275" y="1483950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Near miss? Adverse events?</a:t>
            </a:r>
            <a:endParaRPr sz="24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In-hospital Errors in Pediatric Population</a:t>
            </a:r>
            <a:endParaRPr/>
          </a:p>
        </p:txBody>
      </p:sp>
      <p:sp>
        <p:nvSpPr>
          <p:cNvPr id="83" name="Google Shape;83;p16"/>
          <p:cNvSpPr txBox="1"/>
          <p:nvPr/>
        </p:nvSpPr>
        <p:spPr>
          <a:xfrm>
            <a:off x="377275" y="1483950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1.81 to 2.96 per 100 discharges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Epidemiology are different from those of adults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Children are at higher risk for bad outcomes</a:t>
            </a:r>
            <a:endParaRPr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Pediatric EMS</a:t>
            </a:r>
            <a:endParaRPr/>
          </a:p>
        </p:txBody>
      </p:sp>
      <p:sp>
        <p:nvSpPr>
          <p:cNvPr id="89" name="Google Shape;89;p17"/>
          <p:cNvSpPr txBox="1"/>
          <p:nvPr/>
        </p:nvSpPr>
        <p:spPr>
          <a:xfrm>
            <a:off x="140163" y="1210297"/>
            <a:ext cx="8863673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Each year, roughly 27.7 million (27% of total) of annual ED visits are by children</a:t>
            </a:r>
          </a:p>
          <a:p>
            <a:pPr marL="889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</a:pPr>
            <a:endParaRPr sz="2400" dirty="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About 2 million of these children reach the hospital via EMS</a:t>
            </a:r>
          </a:p>
          <a:p>
            <a:pPr marL="889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</a:pPr>
            <a:endParaRPr sz="2400" dirty="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Children who are transported via EMS more likely to be require immediate care and admitted to the hospital</a:t>
            </a:r>
          </a:p>
          <a:p>
            <a:pPr marL="889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</a:pPr>
            <a:endParaRPr sz="2400" dirty="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Transport time varies</a:t>
            </a: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 Errors Exist in Pediatric EMS?</a:t>
            </a:r>
            <a:endParaRPr/>
          </a:p>
        </p:txBody>
      </p:sp>
      <p:sp>
        <p:nvSpPr>
          <p:cNvPr id="95" name="Google Shape;95;p18"/>
          <p:cNvSpPr txBox="1"/>
          <p:nvPr/>
        </p:nvSpPr>
        <p:spPr>
          <a:xfrm>
            <a:off x="166860" y="1657486"/>
            <a:ext cx="8665465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Just like in hospital setting</a:t>
            </a:r>
          </a:p>
          <a:p>
            <a:pPr marL="889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</a:pPr>
            <a:endParaRPr sz="2400" dirty="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What is the incidence rate?</a:t>
            </a:r>
          </a:p>
          <a:p>
            <a:pPr marL="889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</a:pPr>
            <a:endParaRPr sz="2400" dirty="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Literature on patient safety and quality improvement less robust</a:t>
            </a:r>
            <a:endParaRPr sz="2400" dirty="0"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Reporting Systems for Medical Errors</a:t>
            </a:r>
            <a:endParaRPr/>
          </a:p>
        </p:txBody>
      </p:sp>
      <p:sp>
        <p:nvSpPr>
          <p:cNvPr id="101" name="Google Shape;101;p19"/>
          <p:cNvSpPr txBox="1"/>
          <p:nvPr/>
        </p:nvSpPr>
        <p:spPr>
          <a:xfrm>
            <a:off x="377275" y="1483950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FDA - Medwatch program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6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600" dirty="0"/>
              <a:t>EMS Safety Data System</a:t>
            </a:r>
            <a:endParaRPr sz="2600" dirty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Perceived Frequency of Medical Errors</a:t>
            </a:r>
            <a:endParaRPr/>
          </a:p>
        </p:txBody>
      </p:sp>
      <p:sp>
        <p:nvSpPr>
          <p:cNvPr id="107" name="Google Shape;107;p20"/>
          <p:cNvSpPr txBox="1"/>
          <p:nvPr/>
        </p:nvSpPr>
        <p:spPr>
          <a:xfrm>
            <a:off x="377275" y="1483950"/>
            <a:ext cx="8520600" cy="31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800" dirty="0"/>
              <a:t>When surveyed about the past year, </a:t>
            </a:r>
            <a:endParaRPr sz="2800" dirty="0"/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AutoNum type="alphaLcPeriod"/>
            </a:pPr>
            <a:r>
              <a:rPr lang="en" sz="2600" dirty="0"/>
              <a:t>35% of Emergency Medical Technicians (EMTs) reported making one or two errors and </a:t>
            </a:r>
            <a:endParaRPr sz="2600" dirty="0"/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AutoNum type="alphaLcPeriod"/>
            </a:pPr>
            <a:r>
              <a:rPr lang="en" sz="2600" dirty="0"/>
              <a:t>9% reported making more than two errors</a:t>
            </a:r>
            <a:endParaRPr sz="2600" dirty="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91440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/>
              <a:t>J Pediatr. </a:t>
            </a:r>
            <a:r>
              <a:rPr lang="en" sz="1000" dirty="0"/>
              <a:t>2015</a:t>
            </a:r>
            <a:endParaRPr sz="1000" dirty="0"/>
          </a:p>
          <a:p>
            <a:pPr marL="91440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/>
              <a:t>Patient safety Perceptions in Pediatric Out-of-Hospital Emergency Care: Children’s Safety Initiative</a:t>
            </a:r>
            <a:endParaRPr sz="1000" i="1" dirty="0"/>
          </a:p>
          <a:p>
            <a:pPr marL="91440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Guise et al.</a:t>
            </a:r>
            <a:endParaRPr sz="1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EMS Provider Perceptions of Medical Errors</a:t>
            </a:r>
            <a:endParaRPr/>
          </a:p>
        </p:txBody>
      </p:sp>
      <p:sp>
        <p:nvSpPr>
          <p:cNvPr id="113" name="Google Shape;113;p21"/>
          <p:cNvSpPr txBox="1"/>
          <p:nvPr/>
        </p:nvSpPr>
        <p:spPr>
          <a:xfrm>
            <a:off x="377275" y="1483950"/>
            <a:ext cx="8520600" cy="3408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15 in-depth interviews</a:t>
            </a:r>
          </a:p>
          <a:p>
            <a:pPr marL="88900" lvl="0" algn="l" rtl="0">
              <a:spcBef>
                <a:spcPts val="0"/>
              </a:spcBef>
              <a:spcAft>
                <a:spcPts val="0"/>
              </a:spcAft>
              <a:buSzPts val="2200"/>
            </a:pPr>
            <a:endParaRPr sz="24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400" dirty="0"/>
              <a:t>Of total 61 events described,</a:t>
            </a:r>
            <a:endParaRPr sz="2400" dirty="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400" dirty="0"/>
              <a:t>27 (44%) were near-misses and 34 (56%) were adverse events</a:t>
            </a:r>
            <a:endParaRPr sz="2400" dirty="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400" dirty="0"/>
              <a:t>14 (23%) involved a child </a:t>
            </a:r>
            <a:endParaRPr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/>
              <a:t> Society of Academic Emergency medicine</a:t>
            </a:r>
            <a:r>
              <a:rPr lang="en" sz="1000" dirty="0"/>
              <a:t> 2008</a:t>
            </a:r>
            <a:endParaRPr sz="1000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 dirty="0"/>
              <a:t>Emergency Medical Services Provider Perceptions of the nature of Adverse Events and Near-misses in Out-of-hospital Care</a:t>
            </a:r>
            <a:endParaRPr sz="1000" i="1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Fairbanks et al</a:t>
            </a:r>
            <a:endParaRPr sz="1000"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1794</TotalTime>
  <Words>1441</Words>
  <Application>Microsoft Office PowerPoint</Application>
  <PresentationFormat>On-screen Show (16:9)</PresentationFormat>
  <Paragraphs>226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Merriweather</vt:lpstr>
      <vt:lpstr>Times New Roman</vt:lpstr>
      <vt:lpstr>Arial</vt:lpstr>
      <vt:lpstr>Roboto</vt:lpstr>
      <vt:lpstr>Paradigm</vt:lpstr>
      <vt:lpstr>Improving Patient Safety in Pediatric EMS </vt:lpstr>
      <vt:lpstr>Definition of Patient Safety</vt:lpstr>
      <vt:lpstr>Patient Safety Events (Medical Errors)</vt:lpstr>
      <vt:lpstr>In-hospital Errors in Pediatric Population</vt:lpstr>
      <vt:lpstr>Pediatric EMS</vt:lpstr>
      <vt:lpstr>Do Errors Exist in Pediatric EMS?</vt:lpstr>
      <vt:lpstr>Reporting Systems for Medical Errors</vt:lpstr>
      <vt:lpstr>Perceived Frequency of Medical Errors</vt:lpstr>
      <vt:lpstr>EMS Provider Perceptions of Medical Errors</vt:lpstr>
      <vt:lpstr>Categories of Errors</vt:lpstr>
      <vt:lpstr>Categories of Errors- System Level</vt:lpstr>
      <vt:lpstr>Categories of Errors- Team Level</vt:lpstr>
      <vt:lpstr>Categories of Errors-  Individual Provider Level</vt:lpstr>
      <vt:lpstr>Categories of Errors-  Individual Provider Level</vt:lpstr>
      <vt:lpstr>Specific Contributors to Patient Safety Events</vt:lpstr>
      <vt:lpstr>Pediatric Airway Management</vt:lpstr>
      <vt:lpstr>Pediatric Airway Management</vt:lpstr>
      <vt:lpstr>Pediatric Airway Management</vt:lpstr>
      <vt:lpstr>Pediatric Airway Management</vt:lpstr>
      <vt:lpstr>Severity of Airway Management Errors by Patient Age </vt:lpstr>
      <vt:lpstr>Medication Dosing Errors</vt:lpstr>
      <vt:lpstr>Medication Dosing Errors</vt:lpstr>
      <vt:lpstr>Medication Dosing Errors</vt:lpstr>
      <vt:lpstr>In Summary</vt:lpstr>
      <vt:lpstr>EMS Provider Perceptions of Medical Errors</vt:lpstr>
      <vt:lpstr>Ways to Improve</vt:lpstr>
      <vt:lpstr>Ways to Improve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Patient Safety in Pediatric EMS</dc:title>
  <dc:creator>Carol Cunningham</dc:creator>
  <cp:lastModifiedBy>Carol Cunningham</cp:lastModifiedBy>
  <cp:revision>4</cp:revision>
  <dcterms:modified xsi:type="dcterms:W3CDTF">2018-10-20T01:27:52Z</dcterms:modified>
</cp:coreProperties>
</file>